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8"/>
  </p:notesMasterIdLst>
  <p:sldIdLst>
    <p:sldId id="313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257" r:id="rId56"/>
    <p:sldId id="312" r:id="rId57"/>
  </p:sldIdLst>
  <p:sldSz cx="12192000" cy="6858000"/>
  <p:notesSz cx="12192000" cy="6858000"/>
  <p:embeddedFontLs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Arial" panose="020B0604020202020204" pitchFamily="34" charset="0"/>
      <p:regular r:id="rId63"/>
    </p:embeddedFont>
    <p:embeddedFont>
      <p:font typeface="Times New Roman" panose="02020603050405020304" pitchFamily="18" charset="0"/>
      <p:regular r:id="rId64"/>
    </p:embeddedFont>
    <p:embeddedFont>
      <p:font typeface="Sitka Small" panose="02000505000000020004" pitchFamily="2" charset="0"/>
      <p:regular r:id="rId65"/>
      <p:bold r:id="rId66"/>
      <p:italic r:id="rId67"/>
      <p:boldItalic r:id="rId68"/>
    </p:embeddedFont>
    <p:embeddedFont>
      <p:font typeface="Segoe UI" panose="020B0502040204020203" pitchFamily="34" charset="0"/>
      <p:regular r:id="rId69"/>
      <p:bold r:id="rId70"/>
      <p:italic r:id="rId71"/>
      <p:boldItalic r:id="rId72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850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font" Target="fonts/font8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13.fntdata"/></Relationships>
</file>

<file path=ppt/media/image1.jpg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5988A-45DE-42C6-A71C-6AC5CB8A1858}" type="datetimeFigureOut">
              <a:rPr lang="tr-TR" smtClean="0"/>
              <a:t>28.11.2020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AB3FFC-BDBB-473A-B401-E398CD27BBD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180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79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7257" y="702373"/>
            <a:ext cx="10357485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908038"/>
            <a:ext cx="12192000" cy="94995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683204" y="3061787"/>
            <a:ext cx="6875628" cy="798283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562860" y="3469640"/>
            <a:ext cx="7109714" cy="167411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79340" y="2812034"/>
            <a:ext cx="3433318" cy="492443"/>
          </a:xfrm>
        </p:spPr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7257" y="1722913"/>
            <a:ext cx="10357485" cy="400110"/>
          </a:xfrm>
        </p:spPr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2"/>
            <a:ext cx="12192000" cy="138499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387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5908038"/>
            <a:ext cx="12192000" cy="94995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79340" y="2812034"/>
            <a:ext cx="3433318" cy="574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7257" y="1722913"/>
            <a:ext cx="10357485" cy="1397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mailto:christian.hansen@watchcom.no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2400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0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14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46376" y="6227065"/>
            <a:ext cx="8080248" cy="975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286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1000" y="0"/>
                </a:lnTo>
              </a:path>
            </a:pathLst>
          </a:custGeom>
          <a:ln w="19050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524000" y="2563693"/>
            <a:ext cx="9144000" cy="37676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>
                <a:solidFill>
                  <a:srgbClr val="FF0000"/>
                </a:solidFill>
                <a:latin typeface="Times New Roman"/>
                <a:cs typeface="Times New Roman"/>
              </a:rPr>
              <a:t>7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4400" spc="-5" dirty="0" smtClean="0">
                <a:latin typeface="Times New Roman"/>
                <a:cs typeface="Times New Roman"/>
              </a:rPr>
              <a:t>Digital Forensics and  Incident Response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Composed from Christian August Holm Hansen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@UIO 05.03.18</a:t>
            </a:r>
          </a:p>
          <a:p>
            <a:pPr algn="ctr">
              <a:lnSpc>
                <a:spcPct val="100000"/>
              </a:lnSpc>
            </a:pP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1518818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>
                <a:solidFill>
                  <a:srgbClr val="000000"/>
                </a:solidFill>
                <a:latin typeface="Arial"/>
                <a:cs typeface="Arial"/>
              </a:rPr>
              <a:t>CSE413 – Security of Information Systems 2020</a:t>
            </a:r>
            <a:r>
              <a:rPr lang="en-US" sz="4800" spc="-265" dirty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https://github.com/FurkanGozukara/Security-of-Information-Systems-CSE413-2020</a:t>
            </a:r>
            <a:r>
              <a:rPr lang="en-US" sz="2800" u="sng" spc="-265" dirty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3" name="Metin kutusu 2"/>
          <p:cNvSpPr txBox="1"/>
          <p:nvPr/>
        </p:nvSpPr>
        <p:spPr>
          <a:xfrm>
            <a:off x="1905000" y="6019800"/>
            <a:ext cx="8368894" cy="707886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n-US" sz="2000" u="sng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Source : https://www.uio.no/studier/emner/matnat/ifi/INF3510/v18/lectures/</a:t>
            </a:r>
          </a:p>
          <a:p>
            <a:endParaRPr lang="tr-TR" sz="2000" u="sng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92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2154"/>
            <a:ext cx="60680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Incident </a:t>
            </a:r>
            <a:r>
              <a:rPr spc="-15" dirty="0">
                <a:solidFill>
                  <a:srgbClr val="000000"/>
                </a:solidFill>
              </a:rPr>
              <a:t>Response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Procedures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1543685" cy="13970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Detect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60" dirty="0">
                <a:latin typeface="Segoe UI"/>
                <a:cs typeface="Segoe UI"/>
              </a:rPr>
              <a:t>R</a:t>
            </a:r>
            <a:r>
              <a:rPr sz="2400" dirty="0">
                <a:latin typeface="Segoe UI"/>
                <a:cs typeface="Segoe UI"/>
              </a:rPr>
              <a:t>es</a:t>
            </a:r>
            <a:r>
              <a:rPr sz="2400" spc="5" dirty="0">
                <a:latin typeface="Segoe UI"/>
                <a:cs typeface="Segoe UI"/>
              </a:rPr>
              <a:t>p</a:t>
            </a:r>
            <a:r>
              <a:rPr sz="2400" spc="-10" dirty="0">
                <a:latin typeface="Segoe UI"/>
                <a:cs typeface="Segoe UI"/>
              </a:rPr>
              <a:t>o</a:t>
            </a:r>
            <a:r>
              <a:rPr sz="2400" dirty="0">
                <a:latin typeface="Segoe UI"/>
                <a:cs typeface="Segoe UI"/>
              </a:rPr>
              <a:t>nd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5" dirty="0">
                <a:latin typeface="Segoe UI"/>
                <a:cs typeface="Segoe UI"/>
              </a:rPr>
              <a:t>Recover</a:t>
            </a:r>
            <a:endParaRPr sz="24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41697" y="2022865"/>
            <a:ext cx="5955943" cy="329435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18325" y="5387975"/>
            <a:ext cx="3377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Source: </a:t>
            </a:r>
            <a:r>
              <a:rPr sz="1200" spc="-15" dirty="0">
                <a:latin typeface="Segoe UI"/>
                <a:cs typeface="Segoe UI"/>
              </a:rPr>
              <a:t>Ross </a:t>
            </a:r>
            <a:r>
              <a:rPr sz="1200" spc="-5" dirty="0">
                <a:latin typeface="Segoe UI"/>
                <a:cs typeface="Segoe UI"/>
              </a:rPr>
              <a:t>McRae, Microsoft</a:t>
            </a:r>
            <a:r>
              <a:rPr sz="1200" spc="15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(@HollisticInfoSec)</a:t>
            </a:r>
            <a:endParaRPr sz="1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2154"/>
            <a:ext cx="13423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De</a:t>
            </a:r>
            <a:r>
              <a:rPr spc="-30" dirty="0">
                <a:solidFill>
                  <a:srgbClr val="000000"/>
                </a:solidFill>
              </a:rPr>
              <a:t>t</a:t>
            </a:r>
            <a:r>
              <a:rPr dirty="0">
                <a:solidFill>
                  <a:srgbClr val="000000"/>
                </a:solidFill>
              </a:rPr>
              <a:t>ect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4913"/>
            <a:ext cx="4370070" cy="1156335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20"/>
              </a:spcBef>
            </a:pPr>
            <a:r>
              <a:rPr sz="2400" dirty="0">
                <a:latin typeface="Segoe UI"/>
                <a:cs typeface="Segoe UI"/>
              </a:rPr>
              <a:t>Know </a:t>
            </a:r>
            <a:r>
              <a:rPr sz="2400" spc="-5" dirty="0">
                <a:latin typeface="Segoe UI"/>
                <a:cs typeface="Segoe UI"/>
              </a:rPr>
              <a:t>your</a:t>
            </a:r>
            <a:r>
              <a:rPr sz="2400" spc="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assets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ts val="2590"/>
              </a:lnSpc>
              <a:spcBef>
                <a:spcPts val="4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If </a:t>
            </a:r>
            <a:r>
              <a:rPr sz="2400" spc="-10" dirty="0">
                <a:latin typeface="Segoe UI"/>
                <a:cs typeface="Segoe UI"/>
              </a:rPr>
              <a:t>you </a:t>
            </a:r>
            <a:r>
              <a:rPr sz="2400" spc="-5" dirty="0">
                <a:latin typeface="Segoe UI"/>
                <a:cs typeface="Segoe UI"/>
              </a:rPr>
              <a:t>don’t </a:t>
            </a:r>
            <a:r>
              <a:rPr sz="2400" dirty="0">
                <a:latin typeface="Segoe UI"/>
                <a:cs typeface="Segoe UI"/>
              </a:rPr>
              <a:t>know </a:t>
            </a:r>
            <a:r>
              <a:rPr sz="2400" spc="-10" dirty="0">
                <a:latin typeface="Segoe UI"/>
                <a:cs typeface="Segoe UI"/>
              </a:rPr>
              <a:t>your</a:t>
            </a:r>
            <a:r>
              <a:rPr sz="2400" spc="3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assets,</a:t>
            </a:r>
            <a:endParaRPr sz="2400">
              <a:latin typeface="Segoe UI"/>
              <a:cs typeface="Segoe UI"/>
            </a:endParaRPr>
          </a:p>
          <a:p>
            <a:pPr marL="354965">
              <a:lnSpc>
                <a:spcPts val="2590"/>
              </a:lnSpc>
            </a:pPr>
            <a:r>
              <a:rPr sz="2400" spc="-15" dirty="0">
                <a:latin typeface="Segoe UI"/>
                <a:cs typeface="Segoe UI"/>
              </a:rPr>
              <a:t>you </a:t>
            </a:r>
            <a:r>
              <a:rPr sz="2400" spc="-5" dirty="0">
                <a:latin typeface="Segoe UI"/>
                <a:cs typeface="Segoe UI"/>
              </a:rPr>
              <a:t>cannot </a:t>
            </a:r>
            <a:r>
              <a:rPr sz="2400" dirty="0">
                <a:latin typeface="Segoe UI"/>
                <a:cs typeface="Segoe UI"/>
              </a:rPr>
              <a:t>defend</a:t>
            </a:r>
            <a:r>
              <a:rPr sz="2400" spc="3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them</a:t>
            </a:r>
            <a:endParaRPr sz="2400">
              <a:latin typeface="Segoe UI"/>
              <a:cs typeface="Segoe U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7257" y="3277361"/>
            <a:ext cx="3633470" cy="2419350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20"/>
              </a:spcBef>
            </a:pPr>
            <a:r>
              <a:rPr sz="2400" spc="-35" dirty="0">
                <a:latin typeface="Segoe UI"/>
                <a:cs typeface="Segoe UI"/>
              </a:rPr>
              <a:t>Triage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5" dirty="0">
                <a:latin typeface="Segoe UI"/>
                <a:cs typeface="Segoe UI"/>
              </a:rPr>
              <a:t>Weed </a:t>
            </a:r>
            <a:r>
              <a:rPr sz="2400" dirty="0">
                <a:latin typeface="Segoe UI"/>
                <a:cs typeface="Segoe UI"/>
              </a:rPr>
              <a:t>out false</a:t>
            </a:r>
            <a:r>
              <a:rPr sz="2400" spc="-7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positives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Categorize</a:t>
            </a:r>
            <a:r>
              <a:rPr sz="2400" spc="-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events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8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25" dirty="0">
                <a:latin typeface="Segoe UI"/>
                <a:cs typeface="Segoe UI"/>
              </a:rPr>
              <a:t>Type </a:t>
            </a:r>
            <a:r>
              <a:rPr sz="1800" spc="-20" dirty="0">
                <a:latin typeface="Segoe UI"/>
                <a:cs typeface="Segoe UI"/>
              </a:rPr>
              <a:t>of </a:t>
            </a:r>
            <a:r>
              <a:rPr sz="1800" spc="-5" dirty="0">
                <a:latin typeface="Segoe UI"/>
                <a:cs typeface="Segoe UI"/>
              </a:rPr>
              <a:t>incident</a:t>
            </a:r>
            <a:endParaRPr sz="18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8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Source</a:t>
            </a:r>
            <a:endParaRPr sz="18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65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10" dirty="0">
                <a:latin typeface="Segoe UI"/>
                <a:cs typeface="Segoe UI"/>
              </a:rPr>
              <a:t>Growth</a:t>
            </a:r>
            <a:endParaRPr sz="18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8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dirty="0">
                <a:latin typeface="Segoe UI"/>
                <a:cs typeface="Segoe UI"/>
              </a:rPr>
              <a:t>Damage</a:t>
            </a:r>
            <a:r>
              <a:rPr sz="1800" spc="-40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potential</a:t>
            </a:r>
            <a:endParaRPr sz="1800">
              <a:latin typeface="Segoe UI"/>
              <a:cs typeface="Segoe U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41697" y="2022865"/>
            <a:ext cx="5955943" cy="3294356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6918325" y="5387975"/>
            <a:ext cx="3377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Source: </a:t>
            </a:r>
            <a:r>
              <a:rPr sz="1200" spc="-15" dirty="0">
                <a:latin typeface="Segoe UI"/>
                <a:cs typeface="Segoe UI"/>
              </a:rPr>
              <a:t>Ross </a:t>
            </a:r>
            <a:r>
              <a:rPr sz="1200" spc="-5" dirty="0">
                <a:latin typeface="Segoe UI"/>
                <a:cs typeface="Segoe UI"/>
              </a:rPr>
              <a:t>McRae, Microsoft</a:t>
            </a:r>
            <a:r>
              <a:rPr sz="1200" spc="15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(@HollisticInfoSec)</a:t>
            </a:r>
            <a:endParaRPr sz="1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2154"/>
            <a:ext cx="17830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95" dirty="0">
                <a:solidFill>
                  <a:srgbClr val="000000"/>
                </a:solidFill>
              </a:rPr>
              <a:t>R</a:t>
            </a:r>
            <a:r>
              <a:rPr dirty="0">
                <a:solidFill>
                  <a:srgbClr val="000000"/>
                </a:solidFill>
              </a:rPr>
              <a:t>esp</a:t>
            </a:r>
            <a:r>
              <a:rPr spc="-15" dirty="0">
                <a:solidFill>
                  <a:srgbClr val="000000"/>
                </a:solidFill>
              </a:rPr>
              <a:t>o</a:t>
            </a:r>
            <a:r>
              <a:rPr dirty="0">
                <a:solidFill>
                  <a:srgbClr val="000000"/>
                </a:solidFill>
              </a:rPr>
              <a:t>nd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2663825" cy="13970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Collect</a:t>
            </a:r>
            <a:r>
              <a:rPr sz="2400" spc="3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data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Mitigate</a:t>
            </a:r>
            <a:r>
              <a:rPr sz="2400" spc="-5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damage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Isolate</a:t>
            </a:r>
            <a:r>
              <a:rPr sz="2400" spc="-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systems</a:t>
            </a:r>
            <a:endParaRPr sz="24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41697" y="2022865"/>
            <a:ext cx="5955943" cy="329435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18325" y="5387975"/>
            <a:ext cx="3377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Source: </a:t>
            </a:r>
            <a:r>
              <a:rPr sz="1200" spc="-15" dirty="0">
                <a:latin typeface="Segoe UI"/>
                <a:cs typeface="Segoe UI"/>
              </a:rPr>
              <a:t>Ross </a:t>
            </a:r>
            <a:r>
              <a:rPr sz="1200" spc="-5" dirty="0">
                <a:latin typeface="Segoe UI"/>
                <a:cs typeface="Segoe UI"/>
              </a:rPr>
              <a:t>McRae, Microsoft</a:t>
            </a:r>
            <a:r>
              <a:rPr sz="1200" spc="15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(@HollisticInfoSec)</a:t>
            </a:r>
            <a:endParaRPr sz="1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2154"/>
            <a:ext cx="24326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>
                <a:solidFill>
                  <a:srgbClr val="000000"/>
                </a:solidFill>
              </a:rPr>
              <a:t>Respond</a:t>
            </a:r>
            <a:r>
              <a:rPr spc="-5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(2)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63310"/>
            <a:ext cx="4126865" cy="2390775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Analyze </a:t>
            </a:r>
            <a:r>
              <a:rPr sz="2400" dirty="0">
                <a:latin typeface="Segoe UI"/>
                <a:cs typeface="Segoe UI"/>
              </a:rPr>
              <a:t>and </a:t>
            </a:r>
            <a:r>
              <a:rPr sz="2400" spc="-5" dirty="0">
                <a:latin typeface="Segoe UI"/>
                <a:cs typeface="Segoe UI"/>
              </a:rPr>
              <a:t>track</a:t>
            </a:r>
            <a:r>
              <a:rPr sz="2400" spc="-25" dirty="0">
                <a:latin typeface="Segoe UI"/>
                <a:cs typeface="Segoe UI"/>
              </a:rPr>
              <a:t> </a:t>
            </a:r>
            <a:r>
              <a:rPr sz="2400" spc="10" dirty="0">
                <a:latin typeface="Segoe UI"/>
                <a:cs typeface="Segoe UI"/>
              </a:rPr>
              <a:t>adversary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ts val="206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What is the </a:t>
            </a:r>
            <a:r>
              <a:rPr sz="1800" spc="-10" dirty="0">
                <a:latin typeface="Segoe UI"/>
                <a:cs typeface="Segoe UI"/>
              </a:rPr>
              <a:t>root </a:t>
            </a:r>
            <a:r>
              <a:rPr sz="1800" dirty="0">
                <a:latin typeface="Segoe UI"/>
                <a:cs typeface="Segoe UI"/>
              </a:rPr>
              <a:t>cause </a:t>
            </a:r>
            <a:r>
              <a:rPr sz="1800" spc="-20" dirty="0">
                <a:latin typeface="Segoe UI"/>
                <a:cs typeface="Segoe UI"/>
              </a:rPr>
              <a:t>of</a:t>
            </a:r>
            <a:r>
              <a:rPr sz="1800" spc="-114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the</a:t>
            </a:r>
            <a:endParaRPr sz="1800">
              <a:latin typeface="Segoe UI"/>
              <a:cs typeface="Segoe UI"/>
            </a:endParaRPr>
          </a:p>
          <a:p>
            <a:pPr marL="1040765">
              <a:lnSpc>
                <a:spcPts val="2060"/>
              </a:lnSpc>
            </a:pPr>
            <a:r>
              <a:rPr sz="1800" spc="-10" dirty="0">
                <a:latin typeface="Segoe UI"/>
                <a:cs typeface="Segoe UI"/>
              </a:rPr>
              <a:t>incident?</a:t>
            </a:r>
            <a:endParaRPr sz="18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284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Who, </a:t>
            </a:r>
            <a:r>
              <a:rPr sz="1800" spc="-20" dirty="0">
                <a:latin typeface="Segoe UI"/>
                <a:cs typeface="Segoe UI"/>
              </a:rPr>
              <a:t>how, </a:t>
            </a:r>
            <a:r>
              <a:rPr sz="1800" dirty="0">
                <a:latin typeface="Segoe UI"/>
                <a:cs typeface="Segoe UI"/>
              </a:rPr>
              <a:t>when,</a:t>
            </a:r>
            <a:r>
              <a:rPr sz="1800" spc="-65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why</a:t>
            </a:r>
            <a:endParaRPr sz="1800">
              <a:latin typeface="Segoe UI"/>
              <a:cs typeface="Segoe UI"/>
            </a:endParaRPr>
          </a:p>
          <a:p>
            <a:pPr lvl="1">
              <a:lnSpc>
                <a:spcPct val="100000"/>
              </a:lnSpc>
              <a:spcBef>
                <a:spcPts val="15"/>
              </a:spcBef>
              <a:buFont typeface="Arial"/>
              <a:buChar char="•"/>
            </a:pPr>
            <a:endParaRPr sz="235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Law</a:t>
            </a:r>
            <a:r>
              <a:rPr sz="2400" spc="2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enforcement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Is it</a:t>
            </a:r>
            <a:r>
              <a:rPr sz="1800" spc="-25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necessary?</a:t>
            </a:r>
            <a:endParaRPr sz="18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41697" y="2022865"/>
            <a:ext cx="5955943" cy="329435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18325" y="5387975"/>
            <a:ext cx="3377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Source: </a:t>
            </a:r>
            <a:r>
              <a:rPr sz="1200" spc="-15" dirty="0">
                <a:latin typeface="Segoe UI"/>
                <a:cs typeface="Segoe UI"/>
              </a:rPr>
              <a:t>Ross </a:t>
            </a:r>
            <a:r>
              <a:rPr sz="1200" spc="-5" dirty="0">
                <a:latin typeface="Segoe UI"/>
                <a:cs typeface="Segoe UI"/>
              </a:rPr>
              <a:t>McRae, Microsoft</a:t>
            </a:r>
            <a:r>
              <a:rPr sz="1200" spc="15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(@HollisticInfoSec)</a:t>
            </a:r>
            <a:endParaRPr sz="1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2154"/>
            <a:ext cx="16173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95" dirty="0">
                <a:solidFill>
                  <a:srgbClr val="000000"/>
                </a:solidFill>
              </a:rPr>
              <a:t>R</a:t>
            </a:r>
            <a:r>
              <a:rPr dirty="0">
                <a:solidFill>
                  <a:srgbClr val="000000"/>
                </a:solidFill>
              </a:rPr>
              <a:t>ec</a:t>
            </a:r>
            <a:r>
              <a:rPr spc="-15" dirty="0">
                <a:solidFill>
                  <a:srgbClr val="000000"/>
                </a:solidFill>
              </a:rPr>
              <a:t>o</a:t>
            </a:r>
            <a:r>
              <a:rPr spc="-30" dirty="0">
                <a:solidFill>
                  <a:srgbClr val="000000"/>
                </a:solidFill>
              </a:rPr>
              <a:t>v</a:t>
            </a:r>
            <a:r>
              <a:rPr dirty="0">
                <a:solidFill>
                  <a:srgbClr val="000000"/>
                </a:solidFill>
              </a:rPr>
              <a:t>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4011295" cy="172466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Fix the</a:t>
            </a:r>
            <a:r>
              <a:rPr sz="2400" spc="-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problem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ts val="274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5" dirty="0">
                <a:latin typeface="Segoe UI"/>
                <a:cs typeface="Segoe UI"/>
              </a:rPr>
              <a:t>Improve </a:t>
            </a:r>
            <a:r>
              <a:rPr sz="2400" spc="-5" dirty="0">
                <a:latin typeface="Segoe UI"/>
                <a:cs typeface="Segoe UI"/>
              </a:rPr>
              <a:t>Incident</a:t>
            </a:r>
            <a:r>
              <a:rPr sz="240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Response</a:t>
            </a:r>
            <a:endParaRPr sz="2400">
              <a:latin typeface="Segoe UI"/>
              <a:cs typeface="Segoe UI"/>
            </a:endParaRPr>
          </a:p>
          <a:p>
            <a:pPr marL="354965">
              <a:lnSpc>
                <a:spcPts val="2740"/>
              </a:lnSpc>
            </a:pPr>
            <a:r>
              <a:rPr sz="2400" spc="-20" dirty="0">
                <a:latin typeface="Segoe UI"/>
                <a:cs typeface="Segoe UI"/>
              </a:rPr>
              <a:t>Policy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Disclosure</a:t>
            </a:r>
            <a:endParaRPr sz="24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41697" y="2022865"/>
            <a:ext cx="5955943" cy="329435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18325" y="5387975"/>
            <a:ext cx="3377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Source: </a:t>
            </a:r>
            <a:r>
              <a:rPr sz="1200" spc="-15" dirty="0">
                <a:latin typeface="Segoe UI"/>
                <a:cs typeface="Segoe UI"/>
              </a:rPr>
              <a:t>Ross </a:t>
            </a:r>
            <a:r>
              <a:rPr sz="1200" spc="-5" dirty="0">
                <a:latin typeface="Segoe UI"/>
                <a:cs typeface="Segoe UI"/>
              </a:rPr>
              <a:t>McRae, Microsoft</a:t>
            </a:r>
            <a:r>
              <a:rPr sz="1200" spc="15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(@HollisticInfoSec)</a:t>
            </a:r>
            <a:endParaRPr sz="1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39030" y="2812034"/>
            <a:ext cx="33153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Digital</a:t>
            </a:r>
            <a:r>
              <a:rPr spc="-30" dirty="0"/>
              <a:t> </a:t>
            </a:r>
            <a:r>
              <a:rPr spc="-10" dirty="0"/>
              <a:t>Forensics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507047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Digital Forensics in</a:t>
            </a:r>
            <a:r>
              <a:rPr spc="-65" dirty="0">
                <a:solidFill>
                  <a:srgbClr val="000000"/>
                </a:solidFill>
              </a:rPr>
              <a:t> </a:t>
            </a:r>
            <a:r>
              <a:rPr spc="15" dirty="0">
                <a:solidFill>
                  <a:srgbClr val="000000"/>
                </a:solidFill>
              </a:rPr>
              <a:t>Court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71420"/>
            <a:ext cx="10263505" cy="3469539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2400" dirty="0" smtClean="0">
                <a:latin typeface="Segoe UI"/>
                <a:cs typeface="Segoe UI"/>
              </a:rPr>
              <a:t>The</a:t>
            </a:r>
            <a:r>
              <a:rPr lang="en-US" sz="2400" dirty="0" smtClean="0">
                <a:latin typeface="Segoe UI"/>
                <a:cs typeface="Segoe UI"/>
              </a:rPr>
              <a:t> Dennis Lynn Rader</a:t>
            </a:r>
            <a:r>
              <a:rPr sz="2400" dirty="0" smtClean="0">
                <a:latin typeface="Segoe UI"/>
                <a:cs typeface="Segoe UI"/>
              </a:rPr>
              <a:t> </a:t>
            </a:r>
            <a:r>
              <a:rPr lang="en-US" sz="2400" dirty="0" smtClean="0">
                <a:latin typeface="Segoe UI"/>
                <a:cs typeface="Segoe UI"/>
              </a:rPr>
              <a:t>(</a:t>
            </a:r>
            <a:r>
              <a:rPr sz="2400" spc="-35" dirty="0" smtClean="0">
                <a:latin typeface="Segoe UI"/>
                <a:cs typeface="Segoe UI"/>
              </a:rPr>
              <a:t>BTK</a:t>
            </a:r>
            <a:r>
              <a:rPr lang="en-US" sz="2400" spc="-35" dirty="0" smtClean="0">
                <a:latin typeface="Segoe UI"/>
                <a:cs typeface="Segoe UI"/>
              </a:rPr>
              <a:t>)</a:t>
            </a:r>
            <a:r>
              <a:rPr sz="2400" spc="-10" dirty="0" smtClean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Killer</a:t>
            </a:r>
            <a:endParaRPr sz="24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75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000" dirty="0">
                <a:latin typeface="Segoe UI"/>
                <a:cs typeface="Segoe UI"/>
              </a:rPr>
              <a:t>Metadata </a:t>
            </a:r>
            <a:r>
              <a:rPr sz="2000" spc="-5" dirty="0">
                <a:latin typeface="Segoe UI"/>
                <a:cs typeface="Segoe UI"/>
              </a:rPr>
              <a:t>in </a:t>
            </a:r>
            <a:r>
              <a:rPr sz="2000" spc="-20" dirty="0">
                <a:latin typeface="Segoe UI"/>
                <a:cs typeface="Segoe UI"/>
              </a:rPr>
              <a:t>Word </a:t>
            </a:r>
            <a:r>
              <a:rPr sz="2000" spc="-5" dirty="0">
                <a:latin typeface="Segoe UI"/>
                <a:cs typeface="Segoe UI"/>
              </a:rPr>
              <a:t>file </a:t>
            </a:r>
            <a:r>
              <a:rPr sz="2000" spc="-10" dirty="0">
                <a:latin typeface="Segoe UI"/>
                <a:cs typeface="Segoe UI"/>
              </a:rPr>
              <a:t>led to arrest </a:t>
            </a:r>
            <a:r>
              <a:rPr sz="2000" dirty="0">
                <a:latin typeface="Segoe UI"/>
                <a:cs typeface="Segoe UI"/>
              </a:rPr>
              <a:t>after </a:t>
            </a:r>
            <a:r>
              <a:rPr sz="2000" spc="-5" dirty="0">
                <a:latin typeface="Segoe UI"/>
                <a:cs typeface="Segoe UI"/>
              </a:rPr>
              <a:t>30</a:t>
            </a:r>
            <a:r>
              <a:rPr sz="2000" spc="50" dirty="0">
                <a:latin typeface="Segoe UI"/>
                <a:cs typeface="Segoe UI"/>
              </a:rPr>
              <a:t> </a:t>
            </a:r>
            <a:r>
              <a:rPr sz="2000" spc="-5" dirty="0">
                <a:latin typeface="Segoe UI"/>
                <a:cs typeface="Segoe UI"/>
              </a:rPr>
              <a:t>years</a:t>
            </a:r>
            <a:endParaRPr sz="20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400" spc="-10" dirty="0">
                <a:latin typeface="Segoe UI"/>
                <a:cs typeface="Segoe UI"/>
              </a:rPr>
              <a:t>Krenar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Lusha</a:t>
            </a:r>
            <a:endParaRPr sz="24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000" spc="-5" dirty="0">
                <a:latin typeface="Segoe UI"/>
                <a:cs typeface="Segoe UI"/>
              </a:rPr>
              <a:t>Search </a:t>
            </a:r>
            <a:r>
              <a:rPr sz="2000" spc="-20" dirty="0">
                <a:latin typeface="Segoe UI"/>
                <a:cs typeface="Segoe UI"/>
              </a:rPr>
              <a:t>of </a:t>
            </a:r>
            <a:r>
              <a:rPr sz="2000" spc="-5" dirty="0">
                <a:latin typeface="Segoe UI"/>
                <a:cs typeface="Segoe UI"/>
              </a:rPr>
              <a:t>laptop led </a:t>
            </a:r>
            <a:r>
              <a:rPr sz="2000" spc="-10" dirty="0">
                <a:latin typeface="Segoe UI"/>
                <a:cs typeface="Segoe UI"/>
              </a:rPr>
              <a:t>to </a:t>
            </a:r>
            <a:r>
              <a:rPr sz="2000" spc="5" dirty="0">
                <a:latin typeface="Segoe UI"/>
                <a:cs typeface="Segoe UI"/>
              </a:rPr>
              <a:t>discovery </a:t>
            </a:r>
            <a:r>
              <a:rPr sz="2000" spc="-20" dirty="0">
                <a:latin typeface="Segoe UI"/>
                <a:cs typeface="Segoe UI"/>
              </a:rPr>
              <a:t>of </a:t>
            </a:r>
            <a:r>
              <a:rPr sz="2000" dirty="0">
                <a:latin typeface="Segoe UI"/>
                <a:cs typeface="Segoe UI"/>
              </a:rPr>
              <a:t>bomb-making</a:t>
            </a:r>
            <a:r>
              <a:rPr sz="2000" spc="60" dirty="0">
                <a:latin typeface="Segoe UI"/>
                <a:cs typeface="Segoe UI"/>
              </a:rPr>
              <a:t> </a:t>
            </a:r>
            <a:r>
              <a:rPr sz="2000" dirty="0">
                <a:latin typeface="Segoe UI"/>
                <a:cs typeface="Segoe UI"/>
              </a:rPr>
              <a:t>equipment</a:t>
            </a: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400" dirty="0">
                <a:latin typeface="Segoe UI"/>
                <a:cs typeface="Segoe UI"/>
              </a:rPr>
              <a:t>Matt</a:t>
            </a:r>
            <a:r>
              <a:rPr sz="2400" spc="-10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Baker</a:t>
            </a:r>
            <a:endParaRPr sz="2400" dirty="0">
              <a:latin typeface="Segoe UI"/>
              <a:cs typeface="Segoe UI"/>
            </a:endParaRPr>
          </a:p>
          <a:p>
            <a:pPr marL="697865" indent="-229235">
              <a:lnSpc>
                <a:spcPts val="2280"/>
              </a:lnSpc>
              <a:spcBef>
                <a:spcPts val="259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000" spc="-5" dirty="0">
                <a:latin typeface="Segoe UI"/>
                <a:cs typeface="Segoe UI"/>
              </a:rPr>
              <a:t>Suicide </a:t>
            </a:r>
            <a:r>
              <a:rPr sz="2000" spc="-20" dirty="0">
                <a:latin typeface="Segoe UI"/>
                <a:cs typeface="Segoe UI"/>
              </a:rPr>
              <a:t>of </a:t>
            </a:r>
            <a:r>
              <a:rPr sz="2000" spc="-5" dirty="0">
                <a:latin typeface="Segoe UI"/>
                <a:cs typeface="Segoe UI"/>
              </a:rPr>
              <a:t>wife ruled murder </a:t>
            </a:r>
            <a:r>
              <a:rPr sz="2000" dirty="0">
                <a:latin typeface="Segoe UI"/>
                <a:cs typeface="Segoe UI"/>
              </a:rPr>
              <a:t>after </a:t>
            </a:r>
            <a:r>
              <a:rPr sz="2000" spc="-5" dirty="0">
                <a:latin typeface="Segoe UI"/>
                <a:cs typeface="Segoe UI"/>
              </a:rPr>
              <a:t>incriminating </a:t>
            </a:r>
            <a:r>
              <a:rPr sz="2000" dirty="0">
                <a:latin typeface="Segoe UI"/>
                <a:cs typeface="Segoe UI"/>
              </a:rPr>
              <a:t>google </a:t>
            </a:r>
            <a:r>
              <a:rPr sz="2000" spc="-5" dirty="0">
                <a:latin typeface="Segoe UI"/>
                <a:cs typeface="Segoe UI"/>
              </a:rPr>
              <a:t>searches is discovered </a:t>
            </a:r>
            <a:r>
              <a:rPr sz="2000" dirty="0">
                <a:latin typeface="Segoe UI"/>
                <a:cs typeface="Segoe UI"/>
              </a:rPr>
              <a:t>4</a:t>
            </a:r>
            <a:r>
              <a:rPr sz="2000" spc="165" dirty="0">
                <a:latin typeface="Segoe UI"/>
                <a:cs typeface="Segoe UI"/>
              </a:rPr>
              <a:t> </a:t>
            </a:r>
            <a:r>
              <a:rPr sz="2000" spc="-5" dirty="0">
                <a:latin typeface="Segoe UI"/>
                <a:cs typeface="Segoe UI"/>
              </a:rPr>
              <a:t>years</a:t>
            </a:r>
            <a:endParaRPr sz="2000" dirty="0">
              <a:latin typeface="Segoe UI"/>
              <a:cs typeface="Segoe UI"/>
            </a:endParaRPr>
          </a:p>
          <a:p>
            <a:pPr marL="697865">
              <a:lnSpc>
                <a:spcPts val="2280"/>
              </a:lnSpc>
            </a:pPr>
            <a:r>
              <a:rPr sz="2000" spc="-10" dirty="0">
                <a:latin typeface="Segoe UI"/>
                <a:cs typeface="Segoe UI"/>
              </a:rPr>
              <a:t>later</a:t>
            </a:r>
            <a:endParaRPr sz="20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00"/>
              </a:spcBef>
            </a:pPr>
            <a:r>
              <a:rPr sz="2400" spc="-10" dirty="0">
                <a:latin typeface="Segoe UI"/>
                <a:cs typeface="Segoe UI"/>
              </a:rPr>
              <a:t>Sharon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Lopatka</a:t>
            </a:r>
            <a:endParaRPr sz="24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000" spc="-5" dirty="0">
                <a:latin typeface="Segoe UI"/>
                <a:cs typeface="Segoe UI"/>
              </a:rPr>
              <a:t>Emails </a:t>
            </a:r>
            <a:r>
              <a:rPr sz="2000" dirty="0">
                <a:latin typeface="Segoe UI"/>
                <a:cs typeface="Segoe UI"/>
              </a:rPr>
              <a:t>on </a:t>
            </a:r>
            <a:r>
              <a:rPr sz="2000" spc="-5" dirty="0">
                <a:latin typeface="Segoe UI"/>
                <a:cs typeface="Segoe UI"/>
              </a:rPr>
              <a:t>her computer </a:t>
            </a:r>
            <a:r>
              <a:rPr sz="2000" spc="-10" dirty="0">
                <a:latin typeface="Segoe UI"/>
                <a:cs typeface="Segoe UI"/>
              </a:rPr>
              <a:t>led to </a:t>
            </a:r>
            <a:r>
              <a:rPr sz="2000" spc="-5" dirty="0">
                <a:latin typeface="Segoe UI"/>
                <a:cs typeface="Segoe UI"/>
              </a:rPr>
              <a:t>her</a:t>
            </a:r>
            <a:r>
              <a:rPr sz="2000" spc="55" dirty="0">
                <a:latin typeface="Segoe UI"/>
                <a:cs typeface="Segoe UI"/>
              </a:rPr>
              <a:t> </a:t>
            </a:r>
            <a:r>
              <a:rPr sz="2000" spc="-10" dirty="0">
                <a:latin typeface="Segoe UI"/>
                <a:cs typeface="Segoe UI"/>
              </a:rPr>
              <a:t>killer</a:t>
            </a:r>
            <a:endParaRPr sz="20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31533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Digital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Forensics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870440" cy="309435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400" spc="-40" dirty="0">
                <a:latin typeface="Segoe UI"/>
                <a:cs typeface="Segoe UI"/>
              </a:rPr>
              <a:t>It’s </a:t>
            </a:r>
            <a:r>
              <a:rPr sz="2400" dirty="0">
                <a:latin typeface="Segoe UI"/>
                <a:cs typeface="Segoe UI"/>
              </a:rPr>
              <a:t>all the</a:t>
            </a:r>
            <a:r>
              <a:rPr sz="2400" spc="3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same…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ts val="274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Digital forensics, computer forensics, </a:t>
            </a:r>
            <a:r>
              <a:rPr sz="2400" dirty="0">
                <a:latin typeface="Segoe UI"/>
                <a:cs typeface="Segoe UI"/>
              </a:rPr>
              <a:t>network </a:t>
            </a:r>
            <a:r>
              <a:rPr sz="2400" spc="-5" dirty="0">
                <a:latin typeface="Segoe UI"/>
                <a:cs typeface="Segoe UI"/>
              </a:rPr>
              <a:t>forensics, electronic</a:t>
            </a:r>
            <a:r>
              <a:rPr sz="2400" spc="5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data</a:t>
            </a:r>
            <a:endParaRPr sz="2400">
              <a:latin typeface="Segoe UI"/>
              <a:cs typeface="Segoe UI"/>
            </a:endParaRPr>
          </a:p>
          <a:p>
            <a:pPr marL="354965">
              <a:lnSpc>
                <a:spcPts val="2740"/>
              </a:lnSpc>
            </a:pPr>
            <a:r>
              <a:rPr sz="2400" spc="-10" dirty="0">
                <a:latin typeface="Segoe UI"/>
                <a:cs typeface="Segoe UI"/>
              </a:rPr>
              <a:t>discovery, </a:t>
            </a:r>
            <a:r>
              <a:rPr sz="2400" spc="-5" dirty="0">
                <a:latin typeface="Segoe UI"/>
                <a:cs typeface="Segoe UI"/>
              </a:rPr>
              <a:t>cyberforensics, forensic</a:t>
            </a:r>
            <a:r>
              <a:rPr sz="2400" spc="7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computing…</a:t>
            </a:r>
            <a:endParaRPr sz="24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32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</a:pPr>
            <a:r>
              <a:rPr sz="2400" spc="-5" dirty="0">
                <a:latin typeface="Segoe UI"/>
                <a:cs typeface="Segoe UI"/>
              </a:rPr>
              <a:t>Big difference in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handing </a:t>
            </a:r>
            <a:r>
              <a:rPr sz="2400" spc="-25" dirty="0">
                <a:latin typeface="Segoe UI"/>
                <a:cs typeface="Segoe UI"/>
              </a:rPr>
              <a:t>of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evidence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Law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enforcement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Corporate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incidents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7257" y="702373"/>
            <a:ext cx="503237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Segoe UI"/>
                <a:cs typeface="Segoe UI"/>
              </a:rPr>
              <a:t>What is </a:t>
            </a:r>
            <a:r>
              <a:rPr sz="3600" dirty="0">
                <a:latin typeface="Segoe UI"/>
                <a:cs typeface="Segoe UI"/>
              </a:rPr>
              <a:t>digital</a:t>
            </a:r>
            <a:r>
              <a:rPr sz="3600" spc="-20" dirty="0">
                <a:latin typeface="Segoe UI"/>
                <a:cs typeface="Segoe UI"/>
              </a:rPr>
              <a:t> </a:t>
            </a:r>
            <a:r>
              <a:rPr sz="3600" spc="-5" dirty="0">
                <a:latin typeface="Segoe UI"/>
                <a:cs typeface="Segoe UI"/>
              </a:rPr>
              <a:t>evidence?</a:t>
            </a:r>
            <a:endParaRPr sz="3600">
              <a:latin typeface="Segoe UI"/>
              <a:cs typeface="Segoe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7257" y="1813940"/>
            <a:ext cx="10281285" cy="721360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12700" marR="5080">
              <a:lnSpc>
                <a:spcPts val="2600"/>
              </a:lnSpc>
              <a:spcBef>
                <a:spcPts val="420"/>
              </a:spcBef>
            </a:pPr>
            <a:r>
              <a:rPr sz="2400" spc="-70" dirty="0">
                <a:latin typeface="Segoe UI"/>
                <a:cs typeface="Segoe UI"/>
              </a:rPr>
              <a:t>“Any </a:t>
            </a:r>
            <a:r>
              <a:rPr sz="2400" spc="-5" dirty="0">
                <a:latin typeface="Segoe UI"/>
                <a:cs typeface="Segoe UI"/>
              </a:rPr>
              <a:t>digital </a:t>
            </a:r>
            <a:r>
              <a:rPr sz="2400" dirty="0">
                <a:latin typeface="Segoe UI"/>
                <a:cs typeface="Segoe UI"/>
              </a:rPr>
              <a:t>data that </a:t>
            </a:r>
            <a:r>
              <a:rPr sz="2400" spc="-5" dirty="0">
                <a:latin typeface="Segoe UI"/>
                <a:cs typeface="Segoe UI"/>
              </a:rPr>
              <a:t>contains reliable information </a:t>
            </a:r>
            <a:r>
              <a:rPr sz="2400" dirty="0">
                <a:latin typeface="Segoe UI"/>
                <a:cs typeface="Segoe UI"/>
              </a:rPr>
              <a:t>that </a:t>
            </a:r>
            <a:r>
              <a:rPr sz="2400" spc="5" dirty="0">
                <a:latin typeface="Segoe UI"/>
                <a:cs typeface="Segoe UI"/>
              </a:rPr>
              <a:t>supports </a:t>
            </a:r>
            <a:r>
              <a:rPr sz="2400" dirty="0">
                <a:latin typeface="Segoe UI"/>
                <a:cs typeface="Segoe UI"/>
              </a:rPr>
              <a:t>or </a:t>
            </a:r>
            <a:r>
              <a:rPr sz="2400" spc="-10" dirty="0">
                <a:latin typeface="Segoe UI"/>
                <a:cs typeface="Segoe UI"/>
              </a:rPr>
              <a:t>refutes </a:t>
            </a:r>
            <a:r>
              <a:rPr sz="2400" dirty="0">
                <a:latin typeface="Segoe UI"/>
                <a:cs typeface="Segoe UI"/>
              </a:rPr>
              <a:t>a  hypothesis about an</a:t>
            </a:r>
            <a:r>
              <a:rPr sz="2400" spc="-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incident”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604393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Forensic </a:t>
            </a:r>
            <a:r>
              <a:rPr spc="-5" dirty="0">
                <a:solidFill>
                  <a:srgbClr val="000000"/>
                </a:solidFill>
              </a:rPr>
              <a:t>Investigation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Process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2132965" cy="276415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Identification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Preservation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Collection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Examination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Analysis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Presentation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6" y="702373"/>
            <a:ext cx="2706497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5" dirty="0">
                <a:solidFill>
                  <a:srgbClr val="000000"/>
                </a:solidFill>
              </a:rPr>
              <a:t>Outline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5940743" cy="234359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Incident</a:t>
            </a:r>
            <a:r>
              <a:rPr sz="3200" spc="-45" dirty="0">
                <a:latin typeface="Segoe UI"/>
                <a:cs typeface="Segoe UI"/>
              </a:rPr>
              <a:t> </a:t>
            </a:r>
            <a:r>
              <a:rPr sz="3200" spc="-10" dirty="0">
                <a:latin typeface="Segoe UI"/>
                <a:cs typeface="Segoe UI"/>
              </a:rPr>
              <a:t>Response</a:t>
            </a: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Digital Forensics</a:t>
            </a: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Finding</a:t>
            </a:r>
            <a:r>
              <a:rPr sz="3200" spc="-20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Evidence</a:t>
            </a: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Demos</a:t>
            </a:r>
            <a:endParaRPr sz="32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87794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>
                <a:solidFill>
                  <a:srgbClr val="000000"/>
                </a:solidFill>
              </a:rPr>
              <a:t>At </a:t>
            </a:r>
            <a:r>
              <a:rPr dirty="0">
                <a:solidFill>
                  <a:srgbClr val="000000"/>
                </a:solidFill>
              </a:rPr>
              <a:t>the </a:t>
            </a:r>
            <a:r>
              <a:rPr spc="-5" dirty="0">
                <a:solidFill>
                  <a:srgbClr val="000000"/>
                </a:solidFill>
              </a:rPr>
              <a:t>Crime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Scene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76541"/>
            <a:ext cx="6987540" cy="3980815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2800" spc="-5" dirty="0">
                <a:latin typeface="Segoe UI"/>
                <a:cs typeface="Segoe UI"/>
              </a:rPr>
              <a:t>Document the </a:t>
            </a:r>
            <a:r>
              <a:rPr sz="2800" dirty="0">
                <a:latin typeface="Segoe UI"/>
                <a:cs typeface="Segoe UI"/>
              </a:rPr>
              <a:t>crime</a:t>
            </a:r>
            <a:r>
              <a:rPr sz="2800" spc="-55" dirty="0">
                <a:latin typeface="Segoe UI"/>
                <a:cs typeface="Segoe UI"/>
              </a:rPr>
              <a:t> </a:t>
            </a:r>
            <a:r>
              <a:rPr sz="2800" spc="-10" dirty="0">
                <a:latin typeface="Segoe UI"/>
                <a:cs typeface="Segoe UI"/>
              </a:rPr>
              <a:t>scene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20"/>
              </a:spcBef>
              <a:buFont typeface="Arial"/>
              <a:buChar char="•"/>
              <a:tabLst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Document </a:t>
            </a:r>
            <a:r>
              <a:rPr sz="2400" dirty="0">
                <a:latin typeface="Segoe UI"/>
                <a:cs typeface="Segoe UI"/>
              </a:rPr>
              <a:t>who has</a:t>
            </a:r>
            <a:r>
              <a:rPr sz="2400" spc="3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access</a:t>
            </a:r>
            <a:endParaRPr sz="24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04"/>
              </a:spcBef>
              <a:buFont typeface="Arial"/>
              <a:buChar char="•"/>
              <a:tabLst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Document </a:t>
            </a:r>
            <a:r>
              <a:rPr sz="2400" dirty="0">
                <a:latin typeface="Segoe UI"/>
                <a:cs typeface="Segoe UI"/>
              </a:rPr>
              <a:t>any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contamination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800" spc="-10" dirty="0">
                <a:latin typeface="Segoe UI"/>
                <a:cs typeface="Segoe UI"/>
              </a:rPr>
              <a:t>Photograph</a:t>
            </a:r>
            <a:r>
              <a:rPr sz="2800" spc="15" dirty="0">
                <a:latin typeface="Segoe UI"/>
                <a:cs typeface="Segoe UI"/>
              </a:rPr>
              <a:t> </a:t>
            </a:r>
            <a:r>
              <a:rPr sz="2800" spc="5" dirty="0">
                <a:latin typeface="Segoe UI"/>
                <a:cs typeface="Segoe UI"/>
              </a:rPr>
              <a:t>everything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20"/>
              </a:spcBef>
              <a:buFont typeface="Arial"/>
              <a:buChar char="•"/>
              <a:tabLst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Especially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10" dirty="0">
                <a:latin typeface="Segoe UI"/>
                <a:cs typeface="Segoe UI"/>
              </a:rPr>
              <a:t>screen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800" spc="-5" dirty="0">
                <a:latin typeface="Segoe UI"/>
                <a:cs typeface="Segoe UI"/>
              </a:rPr>
              <a:t>Locate the</a:t>
            </a:r>
            <a:r>
              <a:rPr sz="2800" spc="-20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media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25"/>
              </a:spcBef>
              <a:buFont typeface="Arial"/>
              <a:buChar char="•"/>
              <a:tabLst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Follow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cables</a:t>
            </a:r>
            <a:endParaRPr sz="24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00"/>
              </a:spcBef>
              <a:buFont typeface="Arial"/>
              <a:buChar char="•"/>
              <a:tabLst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All digital devices may contain digital</a:t>
            </a:r>
            <a:r>
              <a:rPr sz="2400" spc="12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evidence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800" spc="-5" dirty="0">
                <a:latin typeface="Segoe UI"/>
                <a:cs typeface="Segoe UI"/>
              </a:rPr>
              <a:t>If </a:t>
            </a:r>
            <a:r>
              <a:rPr sz="2800" spc="-10" dirty="0">
                <a:latin typeface="Segoe UI"/>
                <a:cs typeface="Segoe UI"/>
              </a:rPr>
              <a:t>the </a:t>
            </a:r>
            <a:r>
              <a:rPr sz="2800" spc="-5" dirty="0">
                <a:latin typeface="Segoe UI"/>
                <a:cs typeface="Segoe UI"/>
              </a:rPr>
              <a:t>computer is running, dump the</a:t>
            </a:r>
            <a:r>
              <a:rPr sz="2800" spc="20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RAM</a:t>
            </a:r>
            <a:endParaRPr sz="2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500570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Basic </a:t>
            </a:r>
            <a:r>
              <a:rPr dirty="0">
                <a:solidFill>
                  <a:srgbClr val="000000"/>
                </a:solidFill>
              </a:rPr>
              <a:t>Scientific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Principles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3585845" cy="413385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528320" indent="-516255">
              <a:lnSpc>
                <a:spcPct val="100000"/>
              </a:lnSpc>
              <a:spcBef>
                <a:spcPts val="815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5" dirty="0">
                <a:latin typeface="Segoe UI"/>
                <a:cs typeface="Segoe UI"/>
              </a:rPr>
              <a:t>Best</a:t>
            </a:r>
            <a:r>
              <a:rPr sz="2400" spc="-2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evidence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2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5" dirty="0">
                <a:latin typeface="Segoe UI"/>
                <a:cs typeface="Segoe UI"/>
              </a:rPr>
              <a:t>Minimal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Intrusion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2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dirty="0">
                <a:latin typeface="Segoe UI"/>
                <a:cs typeface="Segoe UI"/>
              </a:rPr>
              <a:t>Minimal</a:t>
            </a:r>
            <a:r>
              <a:rPr sz="2400" spc="5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Force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0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5" dirty="0">
                <a:latin typeface="Segoe UI"/>
                <a:cs typeface="Segoe UI"/>
              </a:rPr>
              <a:t>Minimal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Interruption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25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25" dirty="0">
                <a:latin typeface="Segoe UI"/>
                <a:cs typeface="Segoe UI"/>
              </a:rPr>
              <a:t>Transparency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0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5" dirty="0">
                <a:latin typeface="Segoe UI"/>
                <a:cs typeface="Segoe UI"/>
              </a:rPr>
              <a:t>Chain </a:t>
            </a:r>
            <a:r>
              <a:rPr sz="2400" spc="-25" dirty="0">
                <a:latin typeface="Segoe UI"/>
                <a:cs typeface="Segoe UI"/>
              </a:rPr>
              <a:t>of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Custody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2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10" dirty="0">
                <a:latin typeface="Segoe UI"/>
                <a:cs typeface="Segoe UI"/>
              </a:rPr>
              <a:t>Primacy </a:t>
            </a:r>
            <a:r>
              <a:rPr sz="2400" spc="-25" dirty="0">
                <a:latin typeface="Segoe UI"/>
                <a:cs typeface="Segoe UI"/>
              </a:rPr>
              <a:t>of </a:t>
            </a:r>
            <a:r>
              <a:rPr sz="2400" dirty="0">
                <a:latin typeface="Segoe UI"/>
                <a:cs typeface="Segoe UI"/>
              </a:rPr>
              <a:t>the</a:t>
            </a:r>
            <a:r>
              <a:rPr sz="2400" spc="2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Mission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25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dirty="0">
                <a:latin typeface="Segoe UI"/>
                <a:cs typeface="Segoe UI"/>
              </a:rPr>
              <a:t>Impartiality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0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5" dirty="0">
                <a:latin typeface="Segoe UI"/>
                <a:cs typeface="Segoe UI"/>
              </a:rPr>
              <a:t>Documentation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65252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Evidence</a:t>
            </a:r>
            <a:r>
              <a:rPr spc="-4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Location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2779395" cy="185166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Network</a:t>
            </a:r>
            <a:r>
              <a:rPr sz="2400" spc="-5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analysis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Media</a:t>
            </a:r>
            <a:r>
              <a:rPr sz="2400" spc="-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analysis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Software</a:t>
            </a:r>
            <a:r>
              <a:rPr sz="2400" spc="-9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analysis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Hardware</a:t>
            </a:r>
            <a:r>
              <a:rPr sz="2400" spc="-9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analysis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4557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Dealing </a:t>
            </a:r>
            <a:r>
              <a:rPr dirty="0">
                <a:solidFill>
                  <a:srgbClr val="000000"/>
                </a:solidFill>
              </a:rPr>
              <a:t>with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Evidence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2337435" cy="367919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400" spc="-5" dirty="0">
                <a:latin typeface="Segoe UI"/>
                <a:cs typeface="Segoe UI"/>
              </a:rPr>
              <a:t>R-OCITE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dirty="0">
                <a:latin typeface="Segoe UI"/>
                <a:cs typeface="Segoe UI"/>
              </a:rPr>
              <a:t>R</a:t>
            </a:r>
            <a:r>
              <a:rPr sz="2400" dirty="0">
                <a:latin typeface="Segoe UI"/>
                <a:cs typeface="Segoe UI"/>
              </a:rPr>
              <a:t>eturn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400" spc="-5" dirty="0">
                <a:latin typeface="Segoe UI"/>
                <a:cs typeface="Segoe UI"/>
              </a:rPr>
              <a:t>Or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seize...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latin typeface="Segoe UI"/>
                <a:cs typeface="Segoe UI"/>
              </a:rPr>
              <a:t>O</a:t>
            </a:r>
            <a:r>
              <a:rPr sz="2400" spc="-5" dirty="0">
                <a:latin typeface="Segoe UI"/>
                <a:cs typeface="Segoe UI"/>
              </a:rPr>
              <a:t>riginal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latin typeface="Segoe UI"/>
                <a:cs typeface="Segoe UI"/>
              </a:rPr>
              <a:t>C</a:t>
            </a:r>
            <a:r>
              <a:rPr sz="2400" spc="-5" dirty="0">
                <a:latin typeface="Segoe UI"/>
                <a:cs typeface="Segoe UI"/>
              </a:rPr>
              <a:t>lone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latin typeface="Segoe UI"/>
                <a:cs typeface="Segoe UI"/>
              </a:rPr>
              <a:t>I</a:t>
            </a:r>
            <a:r>
              <a:rPr sz="2400" spc="-5" dirty="0">
                <a:latin typeface="Segoe UI"/>
                <a:cs typeface="Segoe UI"/>
              </a:rPr>
              <a:t>mage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10" dirty="0">
                <a:latin typeface="Segoe UI"/>
                <a:cs typeface="Segoe UI"/>
              </a:rPr>
              <a:t>T</a:t>
            </a:r>
            <a:r>
              <a:rPr sz="2400" spc="-10" dirty="0">
                <a:latin typeface="Segoe UI"/>
                <a:cs typeface="Segoe UI"/>
              </a:rPr>
              <a:t>argeted</a:t>
            </a:r>
            <a:r>
              <a:rPr sz="2400" spc="-7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copy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10" dirty="0">
                <a:latin typeface="Segoe UI"/>
                <a:cs typeface="Segoe UI"/>
              </a:rPr>
              <a:t>E</a:t>
            </a:r>
            <a:r>
              <a:rPr sz="2400" spc="-10" dirty="0">
                <a:latin typeface="Segoe UI"/>
                <a:cs typeface="Segoe UI"/>
              </a:rPr>
              <a:t>xtensive</a:t>
            </a:r>
            <a:r>
              <a:rPr sz="2400" spc="-6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copy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11861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Admissible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Evidence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4955540" cy="230949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How </a:t>
            </a:r>
            <a:r>
              <a:rPr sz="2400" dirty="0">
                <a:latin typeface="Segoe UI"/>
                <a:cs typeface="Segoe UI"/>
              </a:rPr>
              <a:t>was </a:t>
            </a:r>
            <a:r>
              <a:rPr sz="2400" spc="-5" dirty="0">
                <a:latin typeface="Segoe UI"/>
                <a:cs typeface="Segoe UI"/>
              </a:rPr>
              <a:t>it</a:t>
            </a:r>
            <a:r>
              <a:rPr sz="2400" spc="2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gathered?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How </a:t>
            </a:r>
            <a:r>
              <a:rPr sz="2400" dirty="0">
                <a:latin typeface="Segoe UI"/>
                <a:cs typeface="Segoe UI"/>
              </a:rPr>
              <a:t>was </a:t>
            </a:r>
            <a:r>
              <a:rPr sz="2400" spc="-5" dirty="0">
                <a:latin typeface="Segoe UI"/>
                <a:cs typeface="Segoe UI"/>
              </a:rPr>
              <a:t>it</a:t>
            </a:r>
            <a:r>
              <a:rPr sz="2400" spc="2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treated?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Who handled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20" dirty="0">
                <a:latin typeface="Segoe UI"/>
                <a:cs typeface="Segoe UI"/>
              </a:rPr>
              <a:t>it?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How reliable is</a:t>
            </a:r>
            <a:r>
              <a:rPr sz="2400" spc="25" dirty="0">
                <a:latin typeface="Segoe UI"/>
                <a:cs typeface="Segoe UI"/>
              </a:rPr>
              <a:t> </a:t>
            </a:r>
            <a:r>
              <a:rPr sz="2400" spc="-20" dirty="0">
                <a:latin typeface="Segoe UI"/>
                <a:cs typeface="Segoe UI"/>
              </a:rPr>
              <a:t>it?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Is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Chain </a:t>
            </a:r>
            <a:r>
              <a:rPr sz="2400" spc="-25" dirty="0">
                <a:latin typeface="Segoe UI"/>
                <a:cs typeface="Segoe UI"/>
              </a:rPr>
              <a:t>of </a:t>
            </a:r>
            <a:r>
              <a:rPr sz="2400" spc="-5" dirty="0">
                <a:latin typeface="Segoe UI"/>
                <a:cs typeface="Segoe UI"/>
              </a:rPr>
              <a:t>Custody</a:t>
            </a:r>
            <a:r>
              <a:rPr sz="2400" spc="-3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complete?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08051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Evidence</a:t>
            </a:r>
            <a:r>
              <a:rPr spc="-5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Categories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76541"/>
            <a:ext cx="3175635" cy="3589654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2800" spc="-10" dirty="0">
                <a:latin typeface="Segoe UI"/>
                <a:cs typeface="Segoe UI"/>
              </a:rPr>
              <a:t>Conclusive</a:t>
            </a:r>
            <a:r>
              <a:rPr sz="2800" spc="-45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Evidence</a:t>
            </a:r>
            <a:endParaRPr sz="2800">
              <a:latin typeface="Segoe UI"/>
              <a:cs typeface="Segoe UI"/>
            </a:endParaRPr>
          </a:p>
          <a:p>
            <a:pPr marL="228600" marR="1065530" indent="-228600" algn="r">
              <a:lnSpc>
                <a:spcPct val="100000"/>
              </a:lnSpc>
              <a:spcBef>
                <a:spcPts val="220"/>
              </a:spcBef>
              <a:buFont typeface="Arial"/>
              <a:buChar char="•"/>
              <a:tabLst>
                <a:tab pos="228600" algn="l"/>
              </a:tabLst>
            </a:pP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is</a:t>
            </a:r>
            <a:r>
              <a:rPr sz="2400" spc="-6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fact</a:t>
            </a:r>
            <a:endParaRPr sz="2400">
              <a:latin typeface="Segoe UI"/>
              <a:cs typeface="Segoe UI"/>
            </a:endParaRPr>
          </a:p>
          <a:p>
            <a:pPr marR="1016000" algn="r">
              <a:lnSpc>
                <a:spcPct val="100000"/>
              </a:lnSpc>
              <a:spcBef>
                <a:spcPts val="645"/>
              </a:spcBef>
            </a:pPr>
            <a:r>
              <a:rPr sz="2800" spc="-5" dirty="0">
                <a:latin typeface="Segoe UI"/>
                <a:cs typeface="Segoe UI"/>
              </a:rPr>
              <a:t>Best</a:t>
            </a:r>
            <a:r>
              <a:rPr sz="2800" spc="-70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Evidence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20"/>
              </a:spcBef>
              <a:buFont typeface="Arial"/>
              <a:buChar char="•"/>
              <a:tabLst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is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it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5"/>
              </a:spcBef>
            </a:pPr>
            <a:r>
              <a:rPr sz="2800" spc="5" dirty="0">
                <a:latin typeface="Segoe UI"/>
                <a:cs typeface="Segoe UI"/>
              </a:rPr>
              <a:t>Secondary</a:t>
            </a:r>
            <a:r>
              <a:rPr sz="2800" spc="-25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Evidence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19"/>
              </a:spcBef>
              <a:buFont typeface="Arial"/>
              <a:buChar char="•"/>
              <a:tabLst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This how </a:t>
            </a:r>
            <a:r>
              <a:rPr sz="2400" spc="-5" dirty="0">
                <a:latin typeface="Segoe UI"/>
                <a:cs typeface="Segoe UI"/>
              </a:rPr>
              <a:t>it</a:t>
            </a:r>
            <a:r>
              <a:rPr sz="2400" spc="-2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looks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800" spc="-10" dirty="0">
                <a:latin typeface="Segoe UI"/>
                <a:cs typeface="Segoe UI"/>
              </a:rPr>
              <a:t>Direct</a:t>
            </a:r>
            <a:r>
              <a:rPr sz="2800" spc="-25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Evidence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20"/>
              </a:spcBef>
              <a:buFont typeface="Arial"/>
              <a:buChar char="•"/>
              <a:tabLst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is </a:t>
            </a:r>
            <a:r>
              <a:rPr sz="2400" dirty="0">
                <a:latin typeface="Segoe UI"/>
                <a:cs typeface="Segoe UI"/>
              </a:rPr>
              <a:t>what I</a:t>
            </a:r>
            <a:r>
              <a:rPr sz="2400" spc="-3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saw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08051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Evidence</a:t>
            </a:r>
            <a:r>
              <a:rPr spc="-5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Categories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447800"/>
            <a:ext cx="9994900" cy="426656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0"/>
              </a:spcBef>
            </a:pPr>
            <a:r>
              <a:rPr sz="2600" spc="-15" dirty="0">
                <a:latin typeface="Segoe UI"/>
                <a:cs typeface="Segoe UI"/>
              </a:rPr>
              <a:t>Corroborative</a:t>
            </a:r>
            <a:r>
              <a:rPr sz="2600" spc="60" dirty="0">
                <a:latin typeface="Segoe UI"/>
                <a:cs typeface="Segoe UI"/>
              </a:rPr>
              <a:t> </a:t>
            </a:r>
            <a:r>
              <a:rPr sz="2600" dirty="0">
                <a:latin typeface="Segoe UI"/>
                <a:cs typeface="Segoe UI"/>
              </a:rPr>
              <a:t>Evidence</a:t>
            </a:r>
          </a:p>
          <a:p>
            <a:pPr marL="697865" indent="-229235">
              <a:lnSpc>
                <a:spcPct val="100000"/>
              </a:lnSpc>
              <a:spcBef>
                <a:spcPts val="24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200" dirty="0">
                <a:latin typeface="Segoe UI"/>
                <a:cs typeface="Segoe UI"/>
              </a:rPr>
              <a:t>That happened, because </a:t>
            </a:r>
            <a:r>
              <a:rPr sz="2200" spc="-25" dirty="0">
                <a:latin typeface="Segoe UI"/>
                <a:cs typeface="Segoe UI"/>
              </a:rPr>
              <a:t>of</a:t>
            </a:r>
            <a:r>
              <a:rPr sz="2200" spc="-50" dirty="0">
                <a:latin typeface="Segoe UI"/>
                <a:cs typeface="Segoe UI"/>
              </a:rPr>
              <a:t> </a:t>
            </a:r>
            <a:r>
              <a:rPr sz="2200" spc="-5" dirty="0">
                <a:latin typeface="Segoe UI"/>
                <a:cs typeface="Segoe UI"/>
              </a:rPr>
              <a:t>this</a:t>
            </a:r>
            <a:endParaRPr sz="22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sz="2600" spc="-10" dirty="0">
                <a:latin typeface="Segoe UI"/>
                <a:cs typeface="Segoe UI"/>
              </a:rPr>
              <a:t>Circumstantial</a:t>
            </a:r>
            <a:r>
              <a:rPr sz="2600" spc="5" dirty="0">
                <a:latin typeface="Segoe UI"/>
                <a:cs typeface="Segoe UI"/>
              </a:rPr>
              <a:t> </a:t>
            </a:r>
            <a:r>
              <a:rPr sz="2600" dirty="0">
                <a:latin typeface="Segoe UI"/>
                <a:cs typeface="Segoe UI"/>
              </a:rPr>
              <a:t>Evidence</a:t>
            </a:r>
          </a:p>
          <a:p>
            <a:pPr marL="697865" indent="-229235">
              <a:lnSpc>
                <a:spcPct val="100000"/>
              </a:lnSpc>
              <a:spcBef>
                <a:spcPts val="26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200" dirty="0">
                <a:latin typeface="Segoe UI"/>
                <a:cs typeface="Segoe UI"/>
              </a:rPr>
              <a:t>That </a:t>
            </a:r>
            <a:r>
              <a:rPr sz="2200" spc="-5" dirty="0">
                <a:latin typeface="Segoe UI"/>
                <a:cs typeface="Segoe UI"/>
              </a:rPr>
              <a:t>could have </a:t>
            </a:r>
            <a:r>
              <a:rPr sz="2200" dirty="0">
                <a:latin typeface="Segoe UI"/>
                <a:cs typeface="Segoe UI"/>
              </a:rPr>
              <a:t>happened, because </a:t>
            </a:r>
            <a:r>
              <a:rPr sz="2200" spc="-25" dirty="0">
                <a:latin typeface="Segoe UI"/>
                <a:cs typeface="Segoe UI"/>
              </a:rPr>
              <a:t>of</a:t>
            </a:r>
            <a:r>
              <a:rPr sz="2200" spc="-35" dirty="0">
                <a:latin typeface="Segoe UI"/>
                <a:cs typeface="Segoe UI"/>
              </a:rPr>
              <a:t> </a:t>
            </a:r>
            <a:r>
              <a:rPr sz="2200" spc="-5" dirty="0">
                <a:latin typeface="Segoe UI"/>
                <a:cs typeface="Segoe UI"/>
              </a:rPr>
              <a:t>this</a:t>
            </a:r>
            <a:endParaRPr sz="22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5"/>
              </a:spcBef>
            </a:pPr>
            <a:r>
              <a:rPr sz="2600" spc="-10" dirty="0">
                <a:latin typeface="Segoe UI"/>
                <a:cs typeface="Segoe UI"/>
              </a:rPr>
              <a:t>Opinion</a:t>
            </a:r>
            <a:r>
              <a:rPr sz="2600" spc="5" dirty="0">
                <a:latin typeface="Segoe UI"/>
                <a:cs typeface="Segoe UI"/>
              </a:rPr>
              <a:t> </a:t>
            </a:r>
            <a:r>
              <a:rPr sz="2600" dirty="0">
                <a:latin typeface="Segoe UI"/>
                <a:cs typeface="Segoe UI"/>
              </a:rPr>
              <a:t>Evidence</a:t>
            </a:r>
          </a:p>
          <a:p>
            <a:pPr marL="697865" indent="-229235">
              <a:lnSpc>
                <a:spcPct val="100000"/>
              </a:lnSpc>
              <a:spcBef>
                <a:spcPts val="259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200" spc="-10" dirty="0">
                <a:latin typeface="Segoe UI"/>
                <a:cs typeface="Segoe UI"/>
              </a:rPr>
              <a:t>I’m </a:t>
            </a:r>
            <a:r>
              <a:rPr sz="2200" dirty="0">
                <a:latin typeface="Segoe UI"/>
                <a:cs typeface="Segoe UI"/>
              </a:rPr>
              <a:t>an </a:t>
            </a:r>
            <a:r>
              <a:rPr sz="2200" spc="5" dirty="0">
                <a:latin typeface="Segoe UI"/>
                <a:cs typeface="Segoe UI"/>
              </a:rPr>
              <a:t>expert, </a:t>
            </a:r>
            <a:r>
              <a:rPr sz="2200" spc="-5" dirty="0">
                <a:latin typeface="Segoe UI"/>
                <a:cs typeface="Segoe UI"/>
              </a:rPr>
              <a:t>this </a:t>
            </a:r>
            <a:r>
              <a:rPr sz="2200" dirty="0">
                <a:latin typeface="Segoe UI"/>
                <a:cs typeface="Segoe UI"/>
              </a:rPr>
              <a:t>is </a:t>
            </a:r>
            <a:r>
              <a:rPr sz="2200" spc="-5" dirty="0">
                <a:latin typeface="Segoe UI"/>
                <a:cs typeface="Segoe UI"/>
              </a:rPr>
              <a:t>what</a:t>
            </a:r>
            <a:r>
              <a:rPr sz="2200" spc="20" dirty="0">
                <a:latin typeface="Segoe UI"/>
                <a:cs typeface="Segoe UI"/>
              </a:rPr>
              <a:t> </a:t>
            </a:r>
            <a:r>
              <a:rPr sz="2200" dirty="0">
                <a:latin typeface="Segoe UI"/>
                <a:cs typeface="Segoe UI"/>
              </a:rPr>
              <a:t>happened</a:t>
            </a:r>
          </a:p>
          <a:p>
            <a:pPr marL="12700">
              <a:lnSpc>
                <a:spcPct val="100000"/>
              </a:lnSpc>
              <a:spcBef>
                <a:spcPts val="680"/>
              </a:spcBef>
            </a:pPr>
            <a:r>
              <a:rPr sz="2600" spc="-5" dirty="0">
                <a:latin typeface="Segoe UI"/>
                <a:cs typeface="Segoe UI"/>
              </a:rPr>
              <a:t>Hearsay</a:t>
            </a:r>
            <a:r>
              <a:rPr sz="2600" spc="10" dirty="0">
                <a:latin typeface="Segoe UI"/>
                <a:cs typeface="Segoe UI"/>
              </a:rPr>
              <a:t> </a:t>
            </a:r>
            <a:r>
              <a:rPr sz="2600" dirty="0">
                <a:latin typeface="Segoe UI"/>
                <a:cs typeface="Segoe UI"/>
              </a:rPr>
              <a:t>Evidence</a:t>
            </a:r>
          </a:p>
          <a:p>
            <a:pPr marL="697865" indent="-229235">
              <a:lnSpc>
                <a:spcPct val="100000"/>
              </a:lnSpc>
              <a:spcBef>
                <a:spcPts val="24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200" dirty="0">
                <a:latin typeface="Segoe UI"/>
                <a:cs typeface="Segoe UI"/>
              </a:rPr>
              <a:t>I </a:t>
            </a:r>
            <a:r>
              <a:rPr sz="2200" spc="-10" dirty="0">
                <a:latin typeface="Segoe UI"/>
                <a:cs typeface="Segoe UI"/>
              </a:rPr>
              <a:t>heard </a:t>
            </a:r>
            <a:r>
              <a:rPr sz="2200" spc="-5" dirty="0">
                <a:latin typeface="Segoe UI"/>
                <a:cs typeface="Segoe UI"/>
              </a:rPr>
              <a:t>this about</a:t>
            </a:r>
            <a:r>
              <a:rPr sz="2200" spc="20" dirty="0">
                <a:latin typeface="Segoe UI"/>
                <a:cs typeface="Segoe UI"/>
              </a:rPr>
              <a:t> </a:t>
            </a:r>
            <a:r>
              <a:rPr sz="2200" spc="-5" dirty="0">
                <a:latin typeface="Segoe UI"/>
                <a:cs typeface="Segoe UI"/>
              </a:rPr>
              <a:t>that</a:t>
            </a:r>
            <a:endParaRPr sz="2200" dirty="0">
              <a:latin typeface="Segoe UI"/>
              <a:cs typeface="Segoe UI"/>
            </a:endParaRPr>
          </a:p>
          <a:p>
            <a:pPr marL="12700" marR="5080">
              <a:lnSpc>
                <a:spcPts val="3040"/>
              </a:lnSpc>
              <a:spcBef>
                <a:spcPts val="1010"/>
              </a:spcBef>
            </a:pPr>
            <a:r>
              <a:rPr sz="2800" spc="-10" dirty="0">
                <a:latin typeface="Segoe UI"/>
                <a:cs typeface="Segoe UI"/>
              </a:rPr>
              <a:t>Digital </a:t>
            </a:r>
            <a:r>
              <a:rPr sz="2800" spc="-5" dirty="0">
                <a:latin typeface="Segoe UI"/>
                <a:cs typeface="Segoe UI"/>
              </a:rPr>
              <a:t>evidence is </a:t>
            </a:r>
            <a:r>
              <a:rPr sz="2800" spc="-10" dirty="0">
                <a:latin typeface="Segoe UI"/>
                <a:cs typeface="Segoe UI"/>
              </a:rPr>
              <a:t>considered </a:t>
            </a:r>
            <a:r>
              <a:rPr sz="2800" spc="-5" dirty="0">
                <a:latin typeface="Segoe UI"/>
                <a:cs typeface="Segoe UI"/>
              </a:rPr>
              <a:t>hearsay unless </a:t>
            </a:r>
            <a:r>
              <a:rPr sz="2800" dirty="0">
                <a:latin typeface="Segoe UI"/>
                <a:cs typeface="Segoe UI"/>
              </a:rPr>
              <a:t>an </a:t>
            </a:r>
            <a:r>
              <a:rPr sz="2800" spc="5" dirty="0">
                <a:latin typeface="Segoe UI"/>
                <a:cs typeface="Segoe UI"/>
              </a:rPr>
              <a:t>expert </a:t>
            </a:r>
            <a:r>
              <a:rPr sz="2800" spc="-5" dirty="0">
                <a:latin typeface="Segoe UI"/>
                <a:cs typeface="Segoe UI"/>
              </a:rPr>
              <a:t>vouches  </a:t>
            </a:r>
            <a:r>
              <a:rPr sz="2800" dirty="0">
                <a:latin typeface="Segoe UI"/>
                <a:cs typeface="Segoe UI"/>
              </a:rPr>
              <a:t>for</a:t>
            </a:r>
            <a:r>
              <a:rPr sz="2800" spc="-5" dirty="0">
                <a:latin typeface="Segoe UI"/>
                <a:cs typeface="Segoe UI"/>
              </a:rPr>
              <a:t> it</a:t>
            </a:r>
            <a:endParaRPr sz="28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0"/>
              </a:spcBef>
            </a:pPr>
            <a:r>
              <a:rPr dirty="0"/>
              <a:t>Finding</a:t>
            </a:r>
            <a:r>
              <a:rPr spc="-90" dirty="0"/>
              <a:t> </a:t>
            </a:r>
            <a:r>
              <a:rPr dirty="0"/>
              <a:t>Evidence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43217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Finding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Evidence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3012"/>
            <a:ext cx="3627754" cy="1102360"/>
          </a:xfrm>
          <a:prstGeom prst="rect">
            <a:avLst/>
          </a:prstGeom>
        </p:spPr>
        <p:txBody>
          <a:bodyPr vert="horz" wrap="square" lIns="0" tIns="93345" rIns="0" bIns="0" rtlCol="0">
            <a:spAutoFit/>
          </a:bodyPr>
          <a:lstStyle/>
          <a:p>
            <a:pPr marL="469265" indent="-457200">
              <a:lnSpc>
                <a:spcPct val="100000"/>
              </a:lnSpc>
              <a:spcBef>
                <a:spcPts val="73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000" dirty="0">
                <a:latin typeface="Segoe UI"/>
                <a:cs typeface="Segoe UI"/>
              </a:rPr>
              <a:t>Many </a:t>
            </a:r>
            <a:r>
              <a:rPr sz="3000" spc="-5" dirty="0">
                <a:latin typeface="Segoe UI"/>
                <a:cs typeface="Segoe UI"/>
              </a:rPr>
              <a:t>ways </a:t>
            </a:r>
            <a:r>
              <a:rPr sz="3000" spc="-10" dirty="0">
                <a:latin typeface="Segoe UI"/>
                <a:cs typeface="Segoe UI"/>
              </a:rPr>
              <a:t>to</a:t>
            </a:r>
            <a:r>
              <a:rPr sz="3000" spc="-75" dirty="0">
                <a:latin typeface="Segoe UI"/>
                <a:cs typeface="Segoe UI"/>
              </a:rPr>
              <a:t> </a:t>
            </a:r>
            <a:r>
              <a:rPr sz="3000" spc="-5" dirty="0">
                <a:latin typeface="Segoe UI"/>
                <a:cs typeface="Segoe UI"/>
              </a:rPr>
              <a:t>hide</a:t>
            </a:r>
            <a:endParaRPr sz="3000">
              <a:latin typeface="Segoe UI"/>
              <a:cs typeface="Segoe UI"/>
            </a:endParaRPr>
          </a:p>
          <a:p>
            <a:pPr marL="469265" indent="-457200">
              <a:lnSpc>
                <a:spcPct val="100000"/>
              </a:lnSpc>
              <a:spcBef>
                <a:spcPts val="640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000" dirty="0">
                <a:latin typeface="Segoe UI"/>
                <a:cs typeface="Segoe UI"/>
              </a:rPr>
              <a:t>Many </a:t>
            </a:r>
            <a:r>
              <a:rPr sz="3000" spc="-5" dirty="0">
                <a:latin typeface="Segoe UI"/>
                <a:cs typeface="Segoe UI"/>
              </a:rPr>
              <a:t>ways </a:t>
            </a:r>
            <a:r>
              <a:rPr sz="3000" spc="-10" dirty="0">
                <a:latin typeface="Segoe UI"/>
                <a:cs typeface="Segoe UI"/>
              </a:rPr>
              <a:t>to</a:t>
            </a:r>
            <a:r>
              <a:rPr sz="3000" spc="-55" dirty="0">
                <a:latin typeface="Segoe UI"/>
                <a:cs typeface="Segoe UI"/>
              </a:rPr>
              <a:t> </a:t>
            </a:r>
            <a:r>
              <a:rPr sz="3000" dirty="0">
                <a:latin typeface="Segoe UI"/>
                <a:cs typeface="Segoe UI"/>
              </a:rPr>
              <a:t>find</a:t>
            </a:r>
            <a:endParaRPr sz="30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6" y="702373"/>
            <a:ext cx="405729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>
                <a:solidFill>
                  <a:srgbClr val="000000"/>
                </a:solidFill>
              </a:rPr>
              <a:t>Hidden</a:t>
            </a:r>
            <a:r>
              <a:rPr sz="4400" spc="-85" dirty="0">
                <a:solidFill>
                  <a:srgbClr val="000000"/>
                </a:solidFill>
              </a:rPr>
              <a:t> </a:t>
            </a:r>
            <a:r>
              <a:rPr sz="4400"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63310"/>
            <a:ext cx="8302943" cy="1545936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Setting </a:t>
            </a:r>
            <a:r>
              <a:rPr sz="3200" dirty="0">
                <a:latin typeface="Segoe UI"/>
                <a:cs typeface="Segoe UI"/>
              </a:rPr>
              <a:t>the “hidden” </a:t>
            </a:r>
            <a:r>
              <a:rPr sz="3200" spc="-5" dirty="0">
                <a:latin typeface="Segoe UI"/>
                <a:cs typeface="Segoe UI"/>
              </a:rPr>
              <a:t>flag </a:t>
            </a:r>
            <a:r>
              <a:rPr sz="3200" dirty="0">
                <a:latin typeface="Segoe UI"/>
                <a:cs typeface="Segoe UI"/>
              </a:rPr>
              <a:t>on the</a:t>
            </a:r>
            <a:r>
              <a:rPr sz="3200" spc="-50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file</a:t>
            </a:r>
            <a:endParaRPr sz="32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400" spc="-10" dirty="0">
                <a:latin typeface="Segoe UI"/>
                <a:cs typeface="Segoe UI"/>
              </a:rPr>
              <a:t>Different </a:t>
            </a:r>
            <a:r>
              <a:rPr sz="2400" dirty="0">
                <a:latin typeface="Segoe UI"/>
                <a:cs typeface="Segoe UI"/>
              </a:rPr>
              <a:t>for </a:t>
            </a:r>
            <a:r>
              <a:rPr sz="2400" spc="-5" dirty="0">
                <a:latin typeface="Segoe UI"/>
                <a:cs typeface="Segoe UI"/>
              </a:rPr>
              <a:t>Windows </a:t>
            </a:r>
            <a:r>
              <a:rPr sz="2400" dirty="0">
                <a:latin typeface="Segoe UI"/>
                <a:cs typeface="Segoe UI"/>
              </a:rPr>
              <a:t>and</a:t>
            </a:r>
            <a:r>
              <a:rPr sz="2400" spc="-5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*nix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Inconspicuous </a:t>
            </a:r>
            <a:r>
              <a:rPr sz="3200" dirty="0">
                <a:latin typeface="Segoe UI"/>
                <a:cs typeface="Segoe UI"/>
              </a:rPr>
              <a:t>folder</a:t>
            </a:r>
            <a:r>
              <a:rPr sz="3200" spc="30" dirty="0">
                <a:latin typeface="Segoe UI"/>
                <a:cs typeface="Segoe UI"/>
              </a:rPr>
              <a:t> </a:t>
            </a:r>
            <a:r>
              <a:rPr sz="3200" dirty="0">
                <a:latin typeface="Segoe UI"/>
                <a:cs typeface="Segoe UI"/>
              </a:rPr>
              <a:t>names</a:t>
            </a:r>
            <a:endParaRPr sz="3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2000" y="304800"/>
            <a:ext cx="44196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>
                <a:solidFill>
                  <a:srgbClr val="000000"/>
                </a:solidFill>
              </a:rPr>
              <a:t>Who</a:t>
            </a:r>
            <a:r>
              <a:rPr spc="-5" dirty="0">
                <a:solidFill>
                  <a:srgbClr val="000000"/>
                </a:solidFill>
              </a:rPr>
              <a:t> does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this?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2000" y="1066800"/>
            <a:ext cx="11430000" cy="481670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5" dirty="0">
                <a:latin typeface="Segoe UI"/>
                <a:cs typeface="Segoe UI"/>
              </a:rPr>
              <a:t>Digital forensics is </a:t>
            </a:r>
            <a:r>
              <a:rPr sz="2800" spc="-15" dirty="0">
                <a:latin typeface="Segoe UI"/>
                <a:cs typeface="Segoe UI"/>
              </a:rPr>
              <a:t>often </a:t>
            </a:r>
            <a:r>
              <a:rPr sz="2800" spc="5" dirty="0">
                <a:latin typeface="Segoe UI"/>
                <a:cs typeface="Segoe UI"/>
              </a:rPr>
              <a:t>part </a:t>
            </a:r>
            <a:r>
              <a:rPr sz="2800" spc="-25" dirty="0">
                <a:latin typeface="Segoe UI"/>
                <a:cs typeface="Segoe UI"/>
              </a:rPr>
              <a:t>of </a:t>
            </a:r>
            <a:r>
              <a:rPr sz="2800" dirty="0">
                <a:latin typeface="Segoe UI"/>
                <a:cs typeface="Segoe UI"/>
              </a:rPr>
              <a:t>an incident </a:t>
            </a:r>
            <a:r>
              <a:rPr sz="2800" spc="-5" dirty="0">
                <a:latin typeface="Segoe UI"/>
                <a:cs typeface="Segoe UI"/>
              </a:rPr>
              <a:t>responder’s job </a:t>
            </a:r>
            <a:r>
              <a:rPr sz="2800" dirty="0">
                <a:latin typeface="Segoe UI"/>
                <a:cs typeface="Segoe UI"/>
              </a:rPr>
              <a:t>-</a:t>
            </a:r>
            <a:r>
              <a:rPr sz="2800" spc="105" dirty="0">
                <a:latin typeface="Segoe UI"/>
                <a:cs typeface="Segoe UI"/>
              </a:rPr>
              <a:t> </a:t>
            </a:r>
            <a:r>
              <a:rPr sz="2800" spc="-10" dirty="0">
                <a:latin typeface="Segoe UI"/>
                <a:cs typeface="Segoe UI"/>
              </a:rPr>
              <a:t>“DFIR”</a:t>
            </a:r>
            <a:endParaRPr sz="2800" dirty="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dirty="0">
                <a:latin typeface="Segoe UI"/>
                <a:cs typeface="Segoe UI"/>
              </a:rPr>
              <a:t>Law </a:t>
            </a:r>
            <a:r>
              <a:rPr sz="2800" spc="-5" dirty="0">
                <a:latin typeface="Segoe UI"/>
                <a:cs typeface="Segoe UI"/>
              </a:rPr>
              <a:t>enforcement</a:t>
            </a:r>
            <a:endParaRPr sz="28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8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45" dirty="0">
                <a:latin typeface="Segoe UI"/>
                <a:cs typeface="Segoe UI"/>
              </a:rPr>
              <a:t>CERTs </a:t>
            </a:r>
            <a:r>
              <a:rPr sz="2800" dirty="0">
                <a:latin typeface="Segoe UI"/>
                <a:cs typeface="Segoe UI"/>
              </a:rPr>
              <a:t>(Government/industry </a:t>
            </a:r>
            <a:r>
              <a:rPr sz="2800" spc="-5" dirty="0">
                <a:latin typeface="Segoe UI"/>
                <a:cs typeface="Segoe UI"/>
              </a:rPr>
              <a:t>specific/company</a:t>
            </a:r>
            <a:r>
              <a:rPr sz="2800" spc="20" dirty="0">
                <a:latin typeface="Segoe UI"/>
                <a:cs typeface="Segoe UI"/>
              </a:rPr>
              <a:t> </a:t>
            </a:r>
            <a:r>
              <a:rPr sz="2800" dirty="0">
                <a:latin typeface="Segoe UI"/>
                <a:cs typeface="Segoe UI"/>
              </a:rPr>
              <a:t>specific)</a:t>
            </a:r>
          </a:p>
          <a:p>
            <a:pPr marL="1040765" lvl="1" indent="-343535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000" dirty="0">
                <a:latin typeface="Segoe UI"/>
                <a:cs typeface="Segoe UI"/>
              </a:rPr>
              <a:t>In </a:t>
            </a:r>
            <a:r>
              <a:rPr sz="2000" spc="5" dirty="0">
                <a:latin typeface="Segoe UI"/>
                <a:cs typeface="Segoe UI"/>
              </a:rPr>
              <a:t>Norway: </a:t>
            </a:r>
            <a:r>
              <a:rPr sz="2000" spc="-15" dirty="0">
                <a:latin typeface="Segoe UI"/>
                <a:cs typeface="Segoe UI"/>
              </a:rPr>
              <a:t>NorCERT, </a:t>
            </a:r>
            <a:r>
              <a:rPr sz="2000" spc="5" dirty="0">
                <a:latin typeface="Segoe UI"/>
                <a:cs typeface="Segoe UI"/>
              </a:rPr>
              <a:t>KraftCert, </a:t>
            </a:r>
            <a:r>
              <a:rPr sz="2000" spc="-15" dirty="0">
                <a:latin typeface="Segoe UI"/>
                <a:cs typeface="Segoe UI"/>
              </a:rPr>
              <a:t>TelenorCert, </a:t>
            </a:r>
            <a:r>
              <a:rPr sz="2000" dirty="0">
                <a:latin typeface="Segoe UI"/>
                <a:cs typeface="Segoe UI"/>
              </a:rPr>
              <a:t>FinansCert,</a:t>
            </a:r>
            <a:r>
              <a:rPr sz="2000" spc="-155" dirty="0">
                <a:latin typeface="Segoe UI"/>
                <a:cs typeface="Segoe UI"/>
              </a:rPr>
              <a:t> </a:t>
            </a:r>
            <a:r>
              <a:rPr sz="2000" dirty="0">
                <a:latin typeface="Segoe UI"/>
                <a:cs typeface="Segoe UI"/>
              </a:rPr>
              <a:t>UIOCert++</a:t>
            </a:r>
          </a:p>
          <a:p>
            <a:pPr marL="354965" indent="-342900">
              <a:lnSpc>
                <a:spcPct val="100000"/>
              </a:lnSpc>
              <a:spcBef>
                <a:spcPts val="46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latin typeface="Segoe UI"/>
                <a:cs typeface="Segoe UI"/>
              </a:rPr>
              <a:t>Company</a:t>
            </a:r>
            <a:r>
              <a:rPr sz="2800" spc="-15" dirty="0">
                <a:latin typeface="Segoe UI"/>
                <a:cs typeface="Segoe UI"/>
              </a:rPr>
              <a:t> </a:t>
            </a:r>
            <a:r>
              <a:rPr sz="2800" spc="-60" dirty="0">
                <a:latin typeface="Segoe UI"/>
                <a:cs typeface="Segoe UI"/>
              </a:rPr>
              <a:t>IRTs</a:t>
            </a:r>
            <a:endParaRPr sz="2800" dirty="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000" dirty="0">
                <a:latin typeface="Segoe UI"/>
                <a:cs typeface="Segoe UI"/>
              </a:rPr>
              <a:t>In </a:t>
            </a:r>
            <a:r>
              <a:rPr sz="2000" spc="5" dirty="0">
                <a:latin typeface="Segoe UI"/>
                <a:cs typeface="Segoe UI"/>
              </a:rPr>
              <a:t>Norway: </a:t>
            </a:r>
            <a:r>
              <a:rPr sz="2000" dirty="0">
                <a:latin typeface="Segoe UI"/>
                <a:cs typeface="Segoe UI"/>
              </a:rPr>
              <a:t>DNB </a:t>
            </a:r>
            <a:r>
              <a:rPr sz="2000" spc="-35" dirty="0">
                <a:latin typeface="Segoe UI"/>
                <a:cs typeface="Segoe UI"/>
              </a:rPr>
              <a:t>IRT, </a:t>
            </a:r>
            <a:r>
              <a:rPr sz="2000" spc="-15" dirty="0">
                <a:latin typeface="Segoe UI"/>
                <a:cs typeface="Segoe UI"/>
              </a:rPr>
              <a:t>Statoil</a:t>
            </a:r>
            <a:r>
              <a:rPr sz="2000" spc="-80" dirty="0">
                <a:latin typeface="Segoe UI"/>
                <a:cs typeface="Segoe UI"/>
              </a:rPr>
              <a:t> </a:t>
            </a:r>
            <a:r>
              <a:rPr sz="2000" spc="-10" dirty="0">
                <a:latin typeface="Segoe UI"/>
                <a:cs typeface="Segoe UI"/>
              </a:rPr>
              <a:t>CSIRT++</a:t>
            </a:r>
            <a:endParaRPr sz="20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59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10" dirty="0">
                <a:latin typeface="Segoe UI"/>
                <a:cs typeface="Segoe UI"/>
              </a:rPr>
              <a:t>SysAdmins</a:t>
            </a:r>
            <a:endParaRPr sz="28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8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latin typeface="Segoe UI"/>
                <a:cs typeface="Segoe UI"/>
              </a:rPr>
              <a:t>Consultants</a:t>
            </a:r>
            <a:endParaRPr sz="2800" dirty="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000" dirty="0">
                <a:latin typeface="Segoe UI"/>
                <a:cs typeface="Segoe UI"/>
              </a:rPr>
              <a:t>In </a:t>
            </a:r>
            <a:r>
              <a:rPr sz="2000" spc="5" dirty="0">
                <a:latin typeface="Segoe UI"/>
                <a:cs typeface="Segoe UI"/>
              </a:rPr>
              <a:t>Norway: </a:t>
            </a:r>
            <a:r>
              <a:rPr sz="2000" spc="-15" dirty="0">
                <a:latin typeface="Segoe UI"/>
                <a:cs typeface="Segoe UI"/>
              </a:rPr>
              <a:t>Watchcom </a:t>
            </a:r>
            <a:r>
              <a:rPr sz="2000" spc="-5" dirty="0">
                <a:latin typeface="Segoe UI"/>
                <a:cs typeface="Segoe UI"/>
              </a:rPr>
              <a:t>Security Group, Mnemonic</a:t>
            </a:r>
            <a:r>
              <a:rPr sz="2000" dirty="0">
                <a:latin typeface="Segoe UI"/>
                <a:cs typeface="Segoe UI"/>
              </a:rPr>
              <a:t> </a:t>
            </a:r>
            <a:r>
              <a:rPr sz="2000" spc="-10" dirty="0">
                <a:latin typeface="Segoe UI"/>
                <a:cs typeface="Segoe UI"/>
              </a:rPr>
              <a:t>IRT++</a:t>
            </a:r>
            <a:endParaRPr sz="20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59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latin typeface="Segoe UI"/>
                <a:cs typeface="Segoe UI"/>
              </a:rPr>
              <a:t>And</a:t>
            </a:r>
            <a:r>
              <a:rPr sz="2800" spc="10" dirty="0">
                <a:latin typeface="Segoe UI"/>
                <a:cs typeface="Segoe UI"/>
              </a:rPr>
              <a:t> </a:t>
            </a:r>
            <a:r>
              <a:rPr sz="2800" dirty="0">
                <a:latin typeface="Segoe UI"/>
                <a:cs typeface="Segoe UI"/>
              </a:rPr>
              <a:t>others…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3541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Locating Hidden</a:t>
            </a:r>
            <a:r>
              <a:rPr spc="-5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8662035" cy="125222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The “hidden” </a:t>
            </a:r>
            <a:r>
              <a:rPr sz="2400" spc="-5" dirty="0">
                <a:latin typeface="Segoe UI"/>
                <a:cs typeface="Segoe UI"/>
              </a:rPr>
              <a:t>flag is </a:t>
            </a:r>
            <a:r>
              <a:rPr sz="2400" spc="-10" dirty="0">
                <a:latin typeface="Segoe UI"/>
                <a:cs typeface="Segoe UI"/>
              </a:rPr>
              <a:t>ignored </a:t>
            </a:r>
            <a:r>
              <a:rPr sz="2400" dirty="0">
                <a:latin typeface="Segoe UI"/>
                <a:cs typeface="Segoe UI"/>
              </a:rPr>
              <a:t>by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default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Forensic </a:t>
            </a:r>
            <a:r>
              <a:rPr sz="2400" spc="-5" dirty="0">
                <a:latin typeface="Segoe UI"/>
                <a:cs typeface="Segoe UI"/>
              </a:rPr>
              <a:t>software can </a:t>
            </a:r>
            <a:r>
              <a:rPr sz="2400" dirty="0">
                <a:latin typeface="Segoe UI"/>
                <a:cs typeface="Segoe UI"/>
              </a:rPr>
              <a:t>be </a:t>
            </a:r>
            <a:r>
              <a:rPr sz="2400" spc="-5" dirty="0">
                <a:latin typeface="Segoe UI"/>
                <a:cs typeface="Segoe UI"/>
              </a:rPr>
              <a:t>set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spc="-5" dirty="0">
                <a:latin typeface="Segoe UI"/>
                <a:cs typeface="Segoe UI"/>
              </a:rPr>
              <a:t>show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10" dirty="0">
                <a:latin typeface="Segoe UI"/>
                <a:cs typeface="Segoe UI"/>
              </a:rPr>
              <a:t>drive </a:t>
            </a:r>
            <a:r>
              <a:rPr sz="2400" dirty="0">
                <a:latin typeface="Segoe UI"/>
                <a:cs typeface="Segoe UI"/>
              </a:rPr>
              <a:t>as a ”flat”</a:t>
            </a:r>
            <a:r>
              <a:rPr sz="2400" spc="7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drive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Ignoring </a:t>
            </a:r>
            <a:r>
              <a:rPr sz="1800" dirty="0">
                <a:latin typeface="Segoe UI"/>
                <a:cs typeface="Segoe UI"/>
              </a:rPr>
              <a:t>folder</a:t>
            </a:r>
            <a:r>
              <a:rPr sz="1800" spc="-55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hierarchy</a:t>
            </a:r>
            <a:endParaRPr sz="1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502031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Changing File</a:t>
            </a:r>
            <a:r>
              <a:rPr spc="-3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Extensions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8395335" cy="9398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When opening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file,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system returns </a:t>
            </a:r>
            <a:r>
              <a:rPr sz="2400" dirty="0">
                <a:latin typeface="Segoe UI"/>
                <a:cs typeface="Segoe UI"/>
              </a:rPr>
              <a:t>an </a:t>
            </a:r>
            <a:r>
              <a:rPr sz="2400" spc="-10" dirty="0">
                <a:latin typeface="Segoe UI"/>
                <a:cs typeface="Segoe UI"/>
              </a:rPr>
              <a:t>error</a:t>
            </a:r>
            <a:r>
              <a:rPr sz="2400" spc="-3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message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“Oh, </a:t>
            </a:r>
            <a:r>
              <a:rPr sz="2400" dirty="0">
                <a:latin typeface="Segoe UI"/>
                <a:cs typeface="Segoe UI"/>
              </a:rPr>
              <a:t>I guess </a:t>
            </a:r>
            <a:r>
              <a:rPr sz="2400" spc="-5" dirty="0">
                <a:latin typeface="Segoe UI"/>
                <a:cs typeface="Segoe UI"/>
              </a:rPr>
              <a:t>it is corrupted. </a:t>
            </a:r>
            <a:r>
              <a:rPr sz="2400" spc="-85" dirty="0">
                <a:latin typeface="Segoe UI"/>
                <a:cs typeface="Segoe UI"/>
              </a:rPr>
              <a:t>Too</a:t>
            </a:r>
            <a:r>
              <a:rPr sz="2400" spc="30" dirty="0">
                <a:latin typeface="Segoe UI"/>
                <a:cs typeface="Segoe UI"/>
              </a:rPr>
              <a:t> </a:t>
            </a:r>
            <a:r>
              <a:rPr sz="2400" spc="-50" dirty="0">
                <a:latin typeface="Segoe UI"/>
                <a:cs typeface="Segoe UI"/>
              </a:rPr>
              <a:t>bad.”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737425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Discovering </a:t>
            </a:r>
            <a:r>
              <a:rPr spc="-5" dirty="0">
                <a:solidFill>
                  <a:srgbClr val="000000"/>
                </a:solidFill>
              </a:rPr>
              <a:t>Changed File</a:t>
            </a:r>
            <a:r>
              <a:rPr spc="4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Extensions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845675" cy="125222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Some forensic software </a:t>
            </a:r>
            <a:r>
              <a:rPr sz="2400" dirty="0">
                <a:latin typeface="Segoe UI"/>
                <a:cs typeface="Segoe UI"/>
              </a:rPr>
              <a:t>will </a:t>
            </a:r>
            <a:r>
              <a:rPr sz="2400" spc="-5" dirty="0">
                <a:latin typeface="Segoe UI"/>
                <a:cs typeface="Segoe UI"/>
              </a:rPr>
              <a:t>point </a:t>
            </a:r>
            <a:r>
              <a:rPr sz="2400" dirty="0">
                <a:latin typeface="Segoe UI"/>
                <a:cs typeface="Segoe UI"/>
              </a:rPr>
              <a:t>out </a:t>
            </a:r>
            <a:r>
              <a:rPr sz="2400" spc="-5" dirty="0">
                <a:latin typeface="Segoe UI"/>
                <a:cs typeface="Segoe UI"/>
              </a:rPr>
              <a:t>files </a:t>
            </a:r>
            <a:r>
              <a:rPr sz="2400" dirty="0">
                <a:latin typeface="Segoe UI"/>
                <a:cs typeface="Segoe UI"/>
              </a:rPr>
              <a:t>with </a:t>
            </a:r>
            <a:r>
              <a:rPr sz="2400" spc="-10" dirty="0">
                <a:latin typeface="Segoe UI"/>
                <a:cs typeface="Segoe UI"/>
              </a:rPr>
              <a:t>mismatched</a:t>
            </a:r>
            <a:r>
              <a:rPr sz="2400" spc="7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extensions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File signatures tells </a:t>
            </a:r>
            <a:r>
              <a:rPr sz="2400" dirty="0">
                <a:latin typeface="Segoe UI"/>
                <a:cs typeface="Segoe UI"/>
              </a:rPr>
              <a:t>us what </a:t>
            </a:r>
            <a:r>
              <a:rPr sz="2400" spc="-5" dirty="0">
                <a:latin typeface="Segoe UI"/>
                <a:cs typeface="Segoe UI"/>
              </a:rPr>
              <a:t>kind </a:t>
            </a:r>
            <a:r>
              <a:rPr sz="2400" spc="-25" dirty="0">
                <a:latin typeface="Segoe UI"/>
                <a:cs typeface="Segoe UI"/>
              </a:rPr>
              <a:t>of </a:t>
            </a:r>
            <a:r>
              <a:rPr sz="2400" spc="-5" dirty="0">
                <a:latin typeface="Segoe UI"/>
                <a:cs typeface="Segoe UI"/>
              </a:rPr>
              <a:t>file it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is</a:t>
            </a:r>
            <a:endParaRPr sz="24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Also </a:t>
            </a:r>
            <a:r>
              <a:rPr sz="1800" dirty="0">
                <a:latin typeface="Segoe UI"/>
                <a:cs typeface="Segoe UI"/>
              </a:rPr>
              <a:t>called “Magic</a:t>
            </a:r>
            <a:r>
              <a:rPr sz="1800" spc="-50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Numbers”</a:t>
            </a:r>
            <a:endParaRPr sz="1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295465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File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Signatures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332595" cy="9398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400" dirty="0">
                <a:latin typeface="Segoe UI"/>
                <a:cs typeface="Segoe UI"/>
              </a:rPr>
              <a:t>A </a:t>
            </a:r>
            <a:r>
              <a:rPr sz="2400" spc="-5" dirty="0">
                <a:latin typeface="Segoe UI"/>
                <a:cs typeface="Segoe UI"/>
              </a:rPr>
              <a:t>hexadecimal code in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file, </a:t>
            </a:r>
            <a:r>
              <a:rPr sz="2400" dirty="0">
                <a:latin typeface="Segoe UI"/>
                <a:cs typeface="Segoe UI"/>
              </a:rPr>
              <a:t>also </a:t>
            </a:r>
            <a:r>
              <a:rPr sz="2400" spc="-5" dirty="0">
                <a:latin typeface="Segoe UI"/>
                <a:cs typeface="Segoe UI"/>
              </a:rPr>
              <a:t>called file </a:t>
            </a:r>
            <a:r>
              <a:rPr sz="2400" dirty="0">
                <a:latin typeface="Segoe UI"/>
                <a:cs typeface="Segoe UI"/>
              </a:rPr>
              <a:t>“headers” and</a:t>
            </a:r>
            <a:r>
              <a:rPr sz="2400" spc="12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“footers”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400" spc="-5" dirty="0">
                <a:latin typeface="Segoe UI"/>
                <a:cs typeface="Segoe UI"/>
              </a:rPr>
              <a:t>Examples:</a:t>
            </a:r>
            <a:endParaRPr sz="2400">
              <a:latin typeface="Segoe UI"/>
              <a:cs typeface="Segoe UI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355344" y="2669872"/>
          <a:ext cx="4052570" cy="154649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05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82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887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6967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25 50 44</a:t>
                      </a:r>
                      <a:r>
                        <a:rPr sz="1800" spc="-8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46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7780" marB="0"/>
                </a:tc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6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%PDF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7780" marB="0"/>
                </a:tc>
                <a:tc>
                  <a:txBody>
                    <a:bodyPr/>
                    <a:lstStyle/>
                    <a:p>
                      <a:pPr marL="5461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10" dirty="0">
                          <a:latin typeface="Segoe UI"/>
                          <a:cs typeface="Segoe UI"/>
                        </a:rPr>
                        <a:t> PDF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778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708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49 44</a:t>
                      </a:r>
                      <a:r>
                        <a:rPr sz="1800" spc="-4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33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3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ID3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5461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1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MP3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1488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spc="-5" dirty="0">
                          <a:latin typeface="Segoe UI"/>
                          <a:cs typeface="Segoe UI"/>
                        </a:rPr>
                        <a:t>FF D8</a:t>
                      </a:r>
                      <a:r>
                        <a:rPr sz="1800" spc="-4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FF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4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ÿØÿà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5461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1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JPEG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1300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42</a:t>
                      </a:r>
                      <a:r>
                        <a:rPr sz="1800" spc="-2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4D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2225" marB="0"/>
                </a:tc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3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BM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2225" marB="0"/>
                </a:tc>
                <a:tc>
                  <a:txBody>
                    <a:bodyPr/>
                    <a:lstStyle/>
                    <a:p>
                      <a:pPr marL="5461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1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BMP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2225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031">
                <a:tc>
                  <a:txBody>
                    <a:bodyPr/>
                    <a:lstStyle/>
                    <a:p>
                      <a:pPr marL="31750">
                        <a:lnSpc>
                          <a:spcPts val="215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4D</a:t>
                      </a:r>
                      <a:r>
                        <a:rPr sz="1800" spc="-2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5A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97790">
                        <a:lnSpc>
                          <a:spcPts val="215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3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MZ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54610">
                        <a:lnSpc>
                          <a:spcPts val="215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 </a:t>
                      </a:r>
                      <a:r>
                        <a:rPr sz="1800" spc="5" dirty="0">
                          <a:latin typeface="Segoe UI"/>
                          <a:cs typeface="Segoe UI"/>
                        </a:rPr>
                        <a:t>EXE,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COM,</a:t>
                      </a:r>
                      <a:r>
                        <a:rPr sz="1800" spc="-12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DLL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034154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Obscure </a:t>
            </a:r>
            <a:r>
              <a:rPr dirty="0">
                <a:solidFill>
                  <a:srgbClr val="000000"/>
                </a:solidFill>
              </a:rPr>
              <a:t>File</a:t>
            </a:r>
            <a:r>
              <a:rPr spc="-10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Names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8794115" cy="9398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Hiding </a:t>
            </a:r>
            <a:r>
              <a:rPr sz="2400" spc="-5" dirty="0">
                <a:latin typeface="Segoe UI"/>
                <a:cs typeface="Segoe UI"/>
              </a:rPr>
              <a:t>files </a:t>
            </a:r>
            <a:r>
              <a:rPr sz="2400" dirty="0">
                <a:latin typeface="Segoe UI"/>
                <a:cs typeface="Segoe UI"/>
              </a:rPr>
              <a:t>by giving them </a:t>
            </a:r>
            <a:r>
              <a:rPr sz="2400" spc="-5" dirty="0">
                <a:latin typeface="Segoe UI"/>
                <a:cs typeface="Segoe UI"/>
              </a:rPr>
              <a:t>inconspicuous file</a:t>
            </a:r>
            <a:r>
              <a:rPr sz="2400" spc="6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names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“Blueprints_iPhone8.jpeg” </a:t>
            </a:r>
            <a:r>
              <a:rPr sz="2400" spc="-5" dirty="0">
                <a:latin typeface="Segoe UI"/>
                <a:cs typeface="Segoe UI"/>
              </a:rPr>
              <a:t>becomes “Florida </a:t>
            </a:r>
            <a:r>
              <a:rPr sz="2400" spc="-10" dirty="0">
                <a:latin typeface="Segoe UI"/>
                <a:cs typeface="Segoe UI"/>
              </a:rPr>
              <a:t>vacation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001.jpeg”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6" y="702373"/>
            <a:ext cx="712030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>
                <a:solidFill>
                  <a:srgbClr val="000000"/>
                </a:solidFill>
              </a:rPr>
              <a:t>File </a:t>
            </a:r>
            <a:r>
              <a:rPr sz="4400" spc="-5" dirty="0">
                <a:solidFill>
                  <a:srgbClr val="000000"/>
                </a:solidFill>
              </a:rPr>
              <a:t>Names </a:t>
            </a:r>
            <a:r>
              <a:rPr sz="4400" dirty="0">
                <a:solidFill>
                  <a:srgbClr val="000000"/>
                </a:solidFill>
              </a:rPr>
              <a:t>not an</a:t>
            </a:r>
            <a:r>
              <a:rPr sz="4400" spc="-70" dirty="0">
                <a:solidFill>
                  <a:srgbClr val="000000"/>
                </a:solidFill>
              </a:rPr>
              <a:t> </a:t>
            </a:r>
            <a:r>
              <a:rPr sz="4400" spc="-5" dirty="0">
                <a:solidFill>
                  <a:srgbClr val="000000"/>
                </a:solidFill>
              </a:rPr>
              <a:t>Issue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63310"/>
            <a:ext cx="8683943" cy="1779333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Hash functions </a:t>
            </a:r>
            <a:r>
              <a:rPr sz="3200" spc="-10" dirty="0">
                <a:latin typeface="Segoe UI"/>
                <a:cs typeface="Segoe UI"/>
              </a:rPr>
              <a:t>to </a:t>
            </a:r>
            <a:r>
              <a:rPr sz="3200" spc="-5" dirty="0">
                <a:latin typeface="Segoe UI"/>
                <a:cs typeface="Segoe UI"/>
              </a:rPr>
              <a:t>look </a:t>
            </a:r>
            <a:r>
              <a:rPr sz="3200" dirty="0">
                <a:latin typeface="Segoe UI"/>
                <a:cs typeface="Segoe UI"/>
              </a:rPr>
              <a:t>for known</a:t>
            </a:r>
            <a:r>
              <a:rPr sz="3200" spc="25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files</a:t>
            </a:r>
            <a:endParaRPr sz="32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400" spc="-10" dirty="0">
                <a:latin typeface="Segoe UI"/>
                <a:cs typeface="Segoe UI"/>
              </a:rPr>
              <a:t>Lists </a:t>
            </a:r>
            <a:r>
              <a:rPr sz="2400" spc="-20" dirty="0">
                <a:latin typeface="Segoe UI"/>
                <a:cs typeface="Segoe UI"/>
              </a:rPr>
              <a:t>of </a:t>
            </a:r>
            <a:r>
              <a:rPr sz="2400" dirty="0">
                <a:latin typeface="Segoe UI"/>
                <a:cs typeface="Segoe UI"/>
              </a:rPr>
              <a:t>hash </a:t>
            </a:r>
            <a:r>
              <a:rPr sz="2400" spc="-5" dirty="0">
                <a:latin typeface="Segoe UI"/>
                <a:cs typeface="Segoe UI"/>
              </a:rPr>
              <a:t>sums recognize </a:t>
            </a:r>
            <a:r>
              <a:rPr sz="2400" dirty="0">
                <a:latin typeface="Segoe UI"/>
                <a:cs typeface="Segoe UI"/>
              </a:rPr>
              <a:t>known illicit</a:t>
            </a:r>
            <a:r>
              <a:rPr sz="2400" spc="-12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files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400" spc="-10" dirty="0">
                <a:latin typeface="Segoe UI"/>
                <a:cs typeface="Segoe UI"/>
              </a:rPr>
              <a:t>Lists </a:t>
            </a:r>
            <a:r>
              <a:rPr sz="2400" spc="-20" dirty="0">
                <a:latin typeface="Segoe UI"/>
                <a:cs typeface="Segoe UI"/>
              </a:rPr>
              <a:t>of </a:t>
            </a:r>
            <a:r>
              <a:rPr sz="2400" dirty="0">
                <a:latin typeface="Segoe UI"/>
                <a:cs typeface="Segoe UI"/>
              </a:rPr>
              <a:t>hash </a:t>
            </a:r>
            <a:r>
              <a:rPr sz="2400" spc="-5" dirty="0">
                <a:latin typeface="Segoe UI"/>
                <a:cs typeface="Segoe UI"/>
              </a:rPr>
              <a:t>sums recognize </a:t>
            </a:r>
            <a:r>
              <a:rPr sz="2400" dirty="0">
                <a:latin typeface="Segoe UI"/>
                <a:cs typeface="Segoe UI"/>
              </a:rPr>
              <a:t>known </a:t>
            </a:r>
            <a:r>
              <a:rPr sz="2400" spc="-25" dirty="0">
                <a:latin typeface="Segoe UI"/>
                <a:cs typeface="Segoe UI"/>
              </a:rPr>
              <a:t>”good”</a:t>
            </a:r>
            <a:r>
              <a:rPr sz="2400" spc="-13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files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285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400" spc="-25" dirty="0">
                <a:latin typeface="Segoe UI"/>
                <a:cs typeface="Segoe UI"/>
              </a:rPr>
              <a:t>We </a:t>
            </a:r>
            <a:r>
              <a:rPr sz="2400" dirty="0">
                <a:latin typeface="Segoe UI"/>
                <a:cs typeface="Segoe UI"/>
              </a:rPr>
              <a:t>can </a:t>
            </a:r>
            <a:r>
              <a:rPr sz="2400" spc="-10" dirty="0">
                <a:latin typeface="Segoe UI"/>
                <a:cs typeface="Segoe UI"/>
              </a:rPr>
              <a:t>create </a:t>
            </a:r>
            <a:r>
              <a:rPr sz="2400" dirty="0">
                <a:latin typeface="Segoe UI"/>
                <a:cs typeface="Segoe UI"/>
              </a:rPr>
              <a:t>our own</a:t>
            </a:r>
            <a:r>
              <a:rPr sz="2400" spc="-5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lists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6" y="702373"/>
            <a:ext cx="386688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114" dirty="0">
                <a:solidFill>
                  <a:srgbClr val="000000"/>
                </a:solidFill>
              </a:rPr>
              <a:t>S</a:t>
            </a:r>
            <a:r>
              <a:rPr sz="4400" spc="-25" dirty="0">
                <a:solidFill>
                  <a:srgbClr val="000000"/>
                </a:solidFill>
              </a:rPr>
              <a:t>t</a:t>
            </a:r>
            <a:r>
              <a:rPr sz="4400" dirty="0">
                <a:solidFill>
                  <a:srgbClr val="000000"/>
                </a:solidFill>
              </a:rPr>
              <a:t>egano</a:t>
            </a:r>
            <a:r>
              <a:rPr sz="4400" spc="-15" dirty="0">
                <a:solidFill>
                  <a:srgbClr val="000000"/>
                </a:solidFill>
              </a:rPr>
              <a:t>g</a:t>
            </a:r>
            <a:r>
              <a:rPr sz="4400" dirty="0">
                <a:solidFill>
                  <a:srgbClr val="000000"/>
                </a:solidFill>
              </a:rPr>
              <a:t>r</a:t>
            </a:r>
            <a:r>
              <a:rPr sz="4400" spc="10" dirty="0">
                <a:solidFill>
                  <a:srgbClr val="000000"/>
                </a:solidFill>
              </a:rPr>
              <a:t>a</a:t>
            </a:r>
            <a:r>
              <a:rPr sz="4400" dirty="0">
                <a:solidFill>
                  <a:srgbClr val="000000"/>
                </a:solidFill>
              </a:rPr>
              <a:t>phy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22913"/>
            <a:ext cx="10741343" cy="2253822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Hiding a </a:t>
            </a:r>
            <a:r>
              <a:rPr sz="3200" spc="-5" dirty="0">
                <a:latin typeface="Segoe UI"/>
                <a:cs typeface="Segoe UI"/>
              </a:rPr>
              <a:t>file inside </a:t>
            </a:r>
            <a:r>
              <a:rPr sz="3200" dirty="0">
                <a:latin typeface="Segoe UI"/>
                <a:cs typeface="Segoe UI"/>
              </a:rPr>
              <a:t>another</a:t>
            </a:r>
            <a:r>
              <a:rPr sz="3200" spc="35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file</a:t>
            </a:r>
            <a:endParaRPr sz="32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Hiding </a:t>
            </a:r>
            <a:r>
              <a:rPr sz="3200" spc="-5" dirty="0">
                <a:latin typeface="Segoe UI"/>
                <a:cs typeface="Segoe UI"/>
              </a:rPr>
              <a:t>“Nuclear Launch </a:t>
            </a:r>
            <a:r>
              <a:rPr sz="3200" dirty="0">
                <a:latin typeface="Segoe UI"/>
                <a:cs typeface="Segoe UI"/>
              </a:rPr>
              <a:t>Codes.txt” </a:t>
            </a:r>
            <a:r>
              <a:rPr sz="3200" spc="-5" dirty="0">
                <a:latin typeface="Segoe UI"/>
                <a:cs typeface="Segoe UI"/>
              </a:rPr>
              <a:t>inside </a:t>
            </a:r>
            <a:r>
              <a:rPr sz="3200" spc="-30" dirty="0">
                <a:latin typeface="Segoe UI"/>
                <a:cs typeface="Segoe UI"/>
              </a:rPr>
              <a:t>“Adorable</a:t>
            </a:r>
            <a:r>
              <a:rPr sz="3200" spc="105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Cat.jpeg”</a:t>
            </a:r>
            <a:endParaRPr sz="32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Not </a:t>
            </a:r>
            <a:r>
              <a:rPr sz="3200" spc="20" dirty="0">
                <a:latin typeface="Segoe UI"/>
                <a:cs typeface="Segoe UI"/>
              </a:rPr>
              <a:t>very</a:t>
            </a:r>
            <a:r>
              <a:rPr sz="3200" spc="15" dirty="0">
                <a:latin typeface="Segoe UI"/>
                <a:cs typeface="Segoe UI"/>
              </a:rPr>
              <a:t> </a:t>
            </a:r>
            <a:r>
              <a:rPr sz="3200" spc="-10" dirty="0">
                <a:latin typeface="Segoe UI"/>
                <a:cs typeface="Segoe UI"/>
              </a:rPr>
              <a:t>common</a:t>
            </a:r>
            <a:endParaRPr sz="3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89902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Steganography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Example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813940"/>
            <a:ext cx="4734560" cy="2393315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354965" marR="372745" indent="-342900">
              <a:lnSpc>
                <a:spcPts val="2600"/>
              </a:lnSpc>
              <a:spcBef>
                <a:spcPts val="4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Command </a:t>
            </a:r>
            <a:r>
              <a:rPr sz="2400" dirty="0">
                <a:latin typeface="Segoe UI"/>
                <a:cs typeface="Segoe UI"/>
              </a:rPr>
              <a:t>&amp; </a:t>
            </a:r>
            <a:r>
              <a:rPr sz="2400" spc="-10" dirty="0">
                <a:latin typeface="Segoe UI"/>
                <a:cs typeface="Segoe UI"/>
              </a:rPr>
              <a:t>Control </a:t>
            </a:r>
            <a:r>
              <a:rPr sz="2400" dirty="0">
                <a:latin typeface="Segoe UI"/>
                <a:cs typeface="Segoe UI"/>
              </a:rPr>
              <a:t>traffic </a:t>
            </a:r>
            <a:r>
              <a:rPr sz="2400" spc="-5" dirty="0">
                <a:latin typeface="Segoe UI"/>
                <a:cs typeface="Segoe UI"/>
              </a:rPr>
              <a:t>in  images</a:t>
            </a:r>
            <a:endParaRPr sz="2400">
              <a:latin typeface="Segoe UI"/>
              <a:cs typeface="Segoe UI"/>
            </a:endParaRPr>
          </a:p>
          <a:p>
            <a:pPr marL="374650" lvl="1" indent="-374650">
              <a:lnSpc>
                <a:spcPts val="2050"/>
              </a:lnSpc>
              <a:spcBef>
                <a:spcPts val="259"/>
              </a:spcBef>
              <a:buFont typeface="Arial"/>
              <a:buChar char="•"/>
              <a:tabLst>
                <a:tab pos="374650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Known </a:t>
            </a:r>
            <a:r>
              <a:rPr sz="1800" spc="-10" dirty="0">
                <a:latin typeface="Segoe UI"/>
                <a:cs typeface="Segoe UI"/>
              </a:rPr>
              <a:t>sites </a:t>
            </a:r>
            <a:r>
              <a:rPr sz="1800" dirty="0">
                <a:latin typeface="Segoe UI"/>
                <a:cs typeface="Segoe UI"/>
              </a:rPr>
              <a:t>- </a:t>
            </a:r>
            <a:r>
              <a:rPr sz="1800" spc="-25" dirty="0">
                <a:latin typeface="Segoe UI"/>
                <a:cs typeface="Segoe UI"/>
              </a:rPr>
              <a:t>imgur,</a:t>
            </a:r>
            <a:r>
              <a:rPr sz="1800" spc="-35" dirty="0">
                <a:latin typeface="Segoe UI"/>
                <a:cs typeface="Segoe UI"/>
              </a:rPr>
              <a:t> </a:t>
            </a:r>
            <a:r>
              <a:rPr sz="1800" spc="-10" dirty="0">
                <a:latin typeface="Segoe UI"/>
                <a:cs typeface="Segoe UI"/>
              </a:rPr>
              <a:t>Dropbox,</a:t>
            </a:r>
            <a:endParaRPr sz="1800">
              <a:latin typeface="Segoe UI"/>
              <a:cs typeface="Segoe UI"/>
            </a:endParaRPr>
          </a:p>
          <a:p>
            <a:pPr marR="1225550" algn="ctr">
              <a:lnSpc>
                <a:spcPts val="2050"/>
              </a:lnSpc>
            </a:pPr>
            <a:r>
              <a:rPr sz="1800" spc="-5" dirty="0">
                <a:latin typeface="Segoe UI"/>
                <a:cs typeface="Segoe UI"/>
              </a:rPr>
              <a:t>Instagram</a:t>
            </a:r>
            <a:r>
              <a:rPr sz="1800" spc="-10" dirty="0">
                <a:latin typeface="Segoe UI"/>
                <a:cs typeface="Segoe UI"/>
              </a:rPr>
              <a:t> etc.</a:t>
            </a:r>
            <a:endParaRPr sz="1800">
              <a:latin typeface="Segoe UI"/>
              <a:cs typeface="Segoe UI"/>
            </a:endParaRPr>
          </a:p>
          <a:p>
            <a:pPr marL="354965" marR="5080" indent="-342900">
              <a:lnSpc>
                <a:spcPct val="90000"/>
              </a:lnSpc>
              <a:spcBef>
                <a:spcPts val="98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ZeusVM </a:t>
            </a:r>
            <a:r>
              <a:rPr sz="2400" dirty="0">
                <a:latin typeface="Segoe UI"/>
                <a:cs typeface="Segoe UI"/>
              </a:rPr>
              <a:t>botnet </a:t>
            </a:r>
            <a:r>
              <a:rPr sz="2400" spc="-10" dirty="0">
                <a:latin typeface="Segoe UI"/>
                <a:cs typeface="Segoe UI"/>
              </a:rPr>
              <a:t>malware </a:t>
            </a:r>
            <a:r>
              <a:rPr sz="2400" dirty="0">
                <a:latin typeface="Segoe UI"/>
                <a:cs typeface="Segoe UI"/>
              </a:rPr>
              <a:t>used  </a:t>
            </a:r>
            <a:r>
              <a:rPr sz="2400" spc="-5" dirty="0">
                <a:latin typeface="Segoe UI"/>
                <a:cs typeface="Segoe UI"/>
              </a:rPr>
              <a:t>image files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dirty="0">
                <a:latin typeface="Segoe UI"/>
                <a:cs typeface="Segoe UI"/>
              </a:rPr>
              <a:t>hide </a:t>
            </a:r>
            <a:r>
              <a:rPr sz="2400" spc="-5" dirty="0">
                <a:latin typeface="Segoe UI"/>
                <a:cs typeface="Segoe UI"/>
              </a:rPr>
              <a:t>configuration  files</a:t>
            </a:r>
            <a:endParaRPr sz="2400">
              <a:latin typeface="Segoe UI"/>
              <a:cs typeface="Segoe U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096000" y="1691639"/>
            <a:ext cx="5859145" cy="3329304"/>
            <a:chOff x="6096000" y="1691639"/>
            <a:chExt cx="5859145" cy="3329304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109710" y="1705340"/>
              <a:ext cx="5845312" cy="331549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096000" y="1691639"/>
              <a:ext cx="5768340" cy="32385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556895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Discovering</a:t>
            </a:r>
            <a:r>
              <a:rPr spc="-35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Steganography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188450" cy="170942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5" dirty="0">
                <a:latin typeface="Segoe UI"/>
                <a:cs typeface="Segoe UI"/>
              </a:rPr>
              <a:t>Hard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spc="-5" dirty="0">
                <a:latin typeface="Segoe UI"/>
                <a:cs typeface="Segoe UI"/>
              </a:rPr>
              <a:t>determine </a:t>
            </a:r>
            <a:r>
              <a:rPr sz="2400" dirty="0">
                <a:latin typeface="Segoe UI"/>
                <a:cs typeface="Segoe UI"/>
              </a:rPr>
              <a:t>unless </a:t>
            </a:r>
            <a:r>
              <a:rPr sz="2400" spc="-10" dirty="0">
                <a:latin typeface="Segoe UI"/>
                <a:cs typeface="Segoe UI"/>
              </a:rPr>
              <a:t>you </a:t>
            </a:r>
            <a:r>
              <a:rPr sz="2400" spc="-15" dirty="0">
                <a:latin typeface="Segoe UI"/>
                <a:cs typeface="Segoe UI"/>
              </a:rPr>
              <a:t>are </a:t>
            </a:r>
            <a:r>
              <a:rPr sz="2400" spc="-5" dirty="0">
                <a:latin typeface="Segoe UI"/>
                <a:cs typeface="Segoe UI"/>
              </a:rPr>
              <a:t>looking </a:t>
            </a:r>
            <a:r>
              <a:rPr sz="2400" dirty="0">
                <a:latin typeface="Segoe UI"/>
                <a:cs typeface="Segoe UI"/>
              </a:rPr>
              <a:t>for</a:t>
            </a:r>
            <a:r>
              <a:rPr sz="2400" spc="7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Steganography </a:t>
            </a:r>
            <a:r>
              <a:rPr sz="2400" spc="-5" dirty="0">
                <a:latin typeface="Segoe UI"/>
                <a:cs typeface="Segoe UI"/>
              </a:rPr>
              <a:t>software </a:t>
            </a:r>
            <a:r>
              <a:rPr sz="2400" dirty="0">
                <a:latin typeface="Segoe UI"/>
                <a:cs typeface="Segoe UI"/>
              </a:rPr>
              <a:t>on </a:t>
            </a:r>
            <a:r>
              <a:rPr sz="2400" spc="-20" dirty="0">
                <a:latin typeface="Segoe UI"/>
                <a:cs typeface="Segoe UI"/>
              </a:rPr>
              <a:t>suspect’s </a:t>
            </a:r>
            <a:r>
              <a:rPr sz="2400" spc="-5" dirty="0">
                <a:latin typeface="Segoe UI"/>
                <a:cs typeface="Segoe UI"/>
              </a:rPr>
              <a:t>computer </a:t>
            </a:r>
            <a:r>
              <a:rPr sz="2400" dirty="0">
                <a:latin typeface="Segoe UI"/>
                <a:cs typeface="Segoe UI"/>
              </a:rPr>
              <a:t>a </a:t>
            </a:r>
            <a:r>
              <a:rPr sz="2400" spc="-10" dirty="0">
                <a:latin typeface="Segoe UI"/>
                <a:cs typeface="Segoe UI"/>
              </a:rPr>
              <a:t>strong</a:t>
            </a:r>
            <a:r>
              <a:rPr sz="2400" spc="5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indicator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File </a:t>
            </a:r>
            <a:r>
              <a:rPr sz="2400" dirty="0">
                <a:latin typeface="Segoe UI"/>
                <a:cs typeface="Segoe UI"/>
              </a:rPr>
              <a:t>type </a:t>
            </a:r>
            <a:r>
              <a:rPr sz="2400" spc="-5" dirty="0">
                <a:latin typeface="Segoe UI"/>
                <a:cs typeface="Segoe UI"/>
              </a:rPr>
              <a:t>signatures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dirty="0">
                <a:latin typeface="Segoe UI"/>
                <a:cs typeface="Segoe UI"/>
              </a:rPr>
              <a:t>the</a:t>
            </a:r>
            <a:r>
              <a:rPr sz="2400" spc="-2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rescue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Linux </a:t>
            </a:r>
            <a:r>
              <a:rPr sz="1800" spc="-10" dirty="0">
                <a:latin typeface="Segoe UI"/>
                <a:cs typeface="Segoe UI"/>
              </a:rPr>
              <a:t>tools: </a:t>
            </a:r>
            <a:r>
              <a:rPr sz="1800" spc="10" dirty="0">
                <a:latin typeface="Segoe UI"/>
                <a:cs typeface="Segoe UI"/>
              </a:rPr>
              <a:t>binwalk,</a:t>
            </a:r>
            <a:r>
              <a:rPr sz="1800" spc="-6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file</a:t>
            </a:r>
            <a:endParaRPr sz="1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0587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0" dirty="0">
                <a:solidFill>
                  <a:srgbClr val="000000"/>
                </a:solidFill>
              </a:rPr>
              <a:t>Encrypted</a:t>
            </a:r>
            <a:r>
              <a:rPr spc="-7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8018145" cy="13970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is </a:t>
            </a:r>
            <a:r>
              <a:rPr sz="2400" spc="-10" dirty="0">
                <a:latin typeface="Segoe UI"/>
                <a:cs typeface="Segoe UI"/>
              </a:rPr>
              <a:t>where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problems </a:t>
            </a:r>
            <a:r>
              <a:rPr sz="2400" spc="10" dirty="0">
                <a:latin typeface="Segoe UI"/>
                <a:cs typeface="Segoe UI"/>
              </a:rPr>
              <a:t>start </a:t>
            </a:r>
            <a:r>
              <a:rPr sz="2400" dirty="0">
                <a:latin typeface="Segoe UI"/>
                <a:cs typeface="Segoe UI"/>
              </a:rPr>
              <a:t>for the</a:t>
            </a:r>
            <a:r>
              <a:rPr sz="2400" spc="-2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investigator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20" dirty="0">
                <a:latin typeface="Segoe UI"/>
                <a:cs typeface="Segoe UI"/>
              </a:rPr>
              <a:t>Strong </a:t>
            </a:r>
            <a:r>
              <a:rPr sz="2400" spc="5" dirty="0">
                <a:latin typeface="Segoe UI"/>
                <a:cs typeface="Segoe UI"/>
              </a:rPr>
              <a:t>encryption </a:t>
            </a:r>
            <a:r>
              <a:rPr sz="2400" spc="-5" dirty="0">
                <a:latin typeface="Segoe UI"/>
                <a:cs typeface="Segoe UI"/>
              </a:rPr>
              <a:t>algorithms almost impossible to</a:t>
            </a:r>
            <a:r>
              <a:rPr sz="2400" spc="125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break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“Sorry, </a:t>
            </a:r>
            <a:r>
              <a:rPr sz="2400" spc="-15" dirty="0">
                <a:latin typeface="Segoe UI"/>
                <a:cs typeface="Segoe UI"/>
              </a:rPr>
              <a:t>I’ve </a:t>
            </a:r>
            <a:r>
              <a:rPr sz="2400" spc="-5" dirty="0">
                <a:latin typeface="Segoe UI"/>
                <a:cs typeface="Segoe UI"/>
              </a:rPr>
              <a:t>forgotten my 50 character long</a:t>
            </a:r>
            <a:r>
              <a:rPr sz="2400" spc="85" dirty="0">
                <a:latin typeface="Segoe UI"/>
                <a:cs typeface="Segoe UI"/>
              </a:rPr>
              <a:t> </a:t>
            </a:r>
            <a:r>
              <a:rPr sz="2400" spc="-30" dirty="0">
                <a:latin typeface="Segoe UI"/>
                <a:cs typeface="Segoe UI"/>
              </a:rPr>
              <a:t>password.”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248403" y="2812034"/>
            <a:ext cx="36982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Incident</a:t>
            </a:r>
            <a:r>
              <a:rPr spc="-60" dirty="0"/>
              <a:t> </a:t>
            </a:r>
            <a:r>
              <a:rPr spc="-15" dirty="0"/>
              <a:t>Response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41325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“Breaking”</a:t>
            </a:r>
            <a:r>
              <a:rPr spc="-35" dirty="0">
                <a:solidFill>
                  <a:srgbClr val="000000"/>
                </a:solidFill>
              </a:rPr>
              <a:t> </a:t>
            </a:r>
            <a:r>
              <a:rPr spc="10" dirty="0">
                <a:solidFill>
                  <a:srgbClr val="000000"/>
                </a:solidFill>
              </a:rPr>
              <a:t>Encryption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5306"/>
            <a:ext cx="10047605" cy="371475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469265" indent="-457200">
              <a:lnSpc>
                <a:spcPct val="100000"/>
              </a:lnSpc>
              <a:spcBef>
                <a:spcPts val="75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-5" dirty="0">
                <a:latin typeface="Segoe UI"/>
                <a:cs typeface="Segoe UI"/>
              </a:rPr>
              <a:t>Get </a:t>
            </a:r>
            <a:r>
              <a:rPr sz="2800" dirty="0">
                <a:latin typeface="Segoe UI"/>
                <a:cs typeface="Segoe UI"/>
              </a:rPr>
              <a:t>access </a:t>
            </a:r>
            <a:r>
              <a:rPr sz="2800" spc="-20" dirty="0">
                <a:latin typeface="Segoe UI"/>
                <a:cs typeface="Segoe UI"/>
              </a:rPr>
              <a:t>to </a:t>
            </a:r>
            <a:r>
              <a:rPr sz="2800" spc="-10" dirty="0">
                <a:latin typeface="Segoe UI"/>
                <a:cs typeface="Segoe UI"/>
              </a:rPr>
              <a:t>data </a:t>
            </a:r>
            <a:r>
              <a:rPr sz="2800" spc="-5" dirty="0">
                <a:latin typeface="Segoe UI"/>
                <a:cs typeface="Segoe UI"/>
              </a:rPr>
              <a:t>while</a:t>
            </a:r>
            <a:r>
              <a:rPr sz="2800" spc="25" dirty="0">
                <a:latin typeface="Segoe UI"/>
                <a:cs typeface="Segoe UI"/>
              </a:rPr>
              <a:t> </a:t>
            </a:r>
            <a:r>
              <a:rPr sz="2800" spc="5" dirty="0">
                <a:latin typeface="Segoe UI"/>
                <a:cs typeface="Segoe UI"/>
              </a:rPr>
              <a:t>unencrypted</a:t>
            </a:r>
            <a:endParaRPr sz="2800">
              <a:latin typeface="Segoe UI"/>
              <a:cs typeface="Segoe UI"/>
            </a:endParaRPr>
          </a:p>
          <a:p>
            <a:pPr marL="469265" indent="-457200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-10" dirty="0">
                <a:latin typeface="Segoe UI"/>
                <a:cs typeface="Segoe UI"/>
              </a:rPr>
              <a:t>Recovering </a:t>
            </a:r>
            <a:r>
              <a:rPr sz="2800" spc="-25" dirty="0">
                <a:latin typeface="Segoe UI"/>
                <a:cs typeface="Segoe UI"/>
              </a:rPr>
              <a:t>key </a:t>
            </a:r>
            <a:r>
              <a:rPr sz="2800" spc="-10" dirty="0">
                <a:latin typeface="Segoe UI"/>
                <a:cs typeface="Segoe UI"/>
              </a:rPr>
              <a:t>from</a:t>
            </a:r>
            <a:r>
              <a:rPr sz="2800" spc="-20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RAM</a:t>
            </a:r>
            <a:endParaRPr sz="2800">
              <a:latin typeface="Segoe UI"/>
              <a:cs typeface="Segoe UI"/>
            </a:endParaRPr>
          </a:p>
          <a:p>
            <a:pPr marL="1155065" lvl="1" indent="-457834">
              <a:lnSpc>
                <a:spcPct val="100000"/>
              </a:lnSpc>
              <a:spcBef>
                <a:spcPts val="244"/>
              </a:spcBef>
              <a:buFont typeface="Arial"/>
              <a:buChar char="•"/>
              <a:tabLst>
                <a:tab pos="1155065" algn="l"/>
                <a:tab pos="1155700" algn="l"/>
              </a:tabLst>
            </a:pPr>
            <a:r>
              <a:rPr sz="2200" dirty="0">
                <a:latin typeface="Segoe UI"/>
                <a:cs typeface="Segoe UI"/>
              </a:rPr>
              <a:t>Mimikatz</a:t>
            </a:r>
            <a:endParaRPr sz="2200">
              <a:latin typeface="Segoe UI"/>
              <a:cs typeface="Segoe UI"/>
            </a:endParaRPr>
          </a:p>
          <a:p>
            <a:pPr marL="469265" indent="-457200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-10" dirty="0">
                <a:latin typeface="Segoe UI"/>
                <a:cs typeface="Segoe UI"/>
              </a:rPr>
              <a:t>Brute</a:t>
            </a:r>
            <a:r>
              <a:rPr sz="2800" spc="-5" dirty="0">
                <a:latin typeface="Segoe UI"/>
                <a:cs typeface="Segoe UI"/>
              </a:rPr>
              <a:t> </a:t>
            </a:r>
            <a:r>
              <a:rPr sz="2800" spc="-10" dirty="0">
                <a:latin typeface="Segoe UI"/>
                <a:cs typeface="Segoe UI"/>
              </a:rPr>
              <a:t>force</a:t>
            </a:r>
            <a:endParaRPr sz="2800">
              <a:latin typeface="Segoe UI"/>
              <a:cs typeface="Segoe UI"/>
            </a:endParaRPr>
          </a:p>
          <a:p>
            <a:pPr marL="469265" marR="186690" indent="-457200">
              <a:lnSpc>
                <a:spcPts val="3020"/>
              </a:lnSpc>
              <a:spcBef>
                <a:spcPts val="104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-5" dirty="0">
                <a:latin typeface="Segoe UI"/>
                <a:cs typeface="Segoe UI"/>
              </a:rPr>
              <a:t>Exploiting </a:t>
            </a:r>
            <a:r>
              <a:rPr sz="2800" spc="-10" dirty="0">
                <a:latin typeface="Segoe UI"/>
                <a:cs typeface="Segoe UI"/>
              </a:rPr>
              <a:t>weaknesses </a:t>
            </a:r>
            <a:r>
              <a:rPr sz="2800" spc="-5" dirty="0">
                <a:latin typeface="Segoe UI"/>
                <a:cs typeface="Segoe UI"/>
              </a:rPr>
              <a:t>in the </a:t>
            </a:r>
            <a:r>
              <a:rPr sz="2800" spc="-10" dirty="0">
                <a:latin typeface="Segoe UI"/>
                <a:cs typeface="Segoe UI"/>
              </a:rPr>
              <a:t>software </a:t>
            </a:r>
            <a:r>
              <a:rPr sz="2800" dirty="0">
                <a:latin typeface="Segoe UI"/>
                <a:cs typeface="Segoe UI"/>
              </a:rPr>
              <a:t>or </a:t>
            </a:r>
            <a:r>
              <a:rPr sz="2800" spc="-10" dirty="0">
                <a:latin typeface="Segoe UI"/>
                <a:cs typeface="Segoe UI"/>
              </a:rPr>
              <a:t>the </a:t>
            </a:r>
            <a:r>
              <a:rPr sz="2800" spc="-5" dirty="0">
                <a:latin typeface="Segoe UI"/>
                <a:cs typeface="Segoe UI"/>
              </a:rPr>
              <a:t>algorithm </a:t>
            </a:r>
            <a:r>
              <a:rPr sz="2800" spc="-10" dirty="0">
                <a:latin typeface="Segoe UI"/>
                <a:cs typeface="Segoe UI"/>
              </a:rPr>
              <a:t>used  </a:t>
            </a:r>
            <a:r>
              <a:rPr sz="2800" spc="5" dirty="0">
                <a:latin typeface="Segoe UI"/>
                <a:cs typeface="Segoe UI"/>
              </a:rPr>
              <a:t>(</a:t>
            </a:r>
            <a:r>
              <a:rPr sz="2400" spc="5" dirty="0">
                <a:latin typeface="Segoe UI"/>
                <a:cs typeface="Segoe UI"/>
              </a:rPr>
              <a:t>Cryptanalysis)</a:t>
            </a:r>
            <a:endParaRPr sz="2400">
              <a:latin typeface="Segoe UI"/>
              <a:cs typeface="Segoe UI"/>
            </a:endParaRPr>
          </a:p>
          <a:p>
            <a:pPr marL="469265" marR="5080" indent="-457200">
              <a:lnSpc>
                <a:spcPts val="3040"/>
              </a:lnSpc>
              <a:spcBef>
                <a:spcPts val="98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-5" dirty="0">
                <a:latin typeface="Segoe UI"/>
                <a:cs typeface="Segoe UI"/>
              </a:rPr>
              <a:t>Some countries </a:t>
            </a:r>
            <a:r>
              <a:rPr sz="2800" spc="-10" dirty="0">
                <a:latin typeface="Segoe UI"/>
                <a:cs typeface="Segoe UI"/>
              </a:rPr>
              <a:t>have </a:t>
            </a:r>
            <a:r>
              <a:rPr sz="2800" spc="-5" dirty="0">
                <a:latin typeface="Segoe UI"/>
                <a:cs typeface="Segoe UI"/>
              </a:rPr>
              <a:t>laws </a:t>
            </a:r>
            <a:r>
              <a:rPr sz="2800" spc="-10" dirty="0">
                <a:latin typeface="Segoe UI"/>
                <a:cs typeface="Segoe UI"/>
              </a:rPr>
              <a:t>that </a:t>
            </a:r>
            <a:r>
              <a:rPr sz="2800" spc="-5" dirty="0">
                <a:latin typeface="Segoe UI"/>
                <a:cs typeface="Segoe UI"/>
              </a:rPr>
              <a:t>compel </a:t>
            </a:r>
            <a:r>
              <a:rPr sz="2800" spc="-10" dirty="0">
                <a:latin typeface="Segoe UI"/>
                <a:cs typeface="Segoe UI"/>
              </a:rPr>
              <a:t>the suspect </a:t>
            </a:r>
            <a:r>
              <a:rPr sz="2800" spc="-20" dirty="0">
                <a:latin typeface="Segoe UI"/>
                <a:cs typeface="Segoe UI"/>
              </a:rPr>
              <a:t>to </a:t>
            </a:r>
            <a:r>
              <a:rPr sz="2800" spc="-15" dirty="0">
                <a:latin typeface="Segoe UI"/>
                <a:cs typeface="Segoe UI"/>
              </a:rPr>
              <a:t>give </a:t>
            </a:r>
            <a:r>
              <a:rPr sz="2800" dirty="0">
                <a:latin typeface="Segoe UI"/>
                <a:cs typeface="Segoe UI"/>
              </a:rPr>
              <a:t>up  </a:t>
            </a:r>
            <a:r>
              <a:rPr sz="2800" spc="-15" dirty="0">
                <a:latin typeface="Segoe UI"/>
                <a:cs typeface="Segoe UI"/>
              </a:rPr>
              <a:t>keys</a:t>
            </a:r>
            <a:endParaRPr sz="2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933640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0" dirty="0">
                <a:solidFill>
                  <a:srgbClr val="000000"/>
                </a:solidFill>
              </a:rPr>
              <a:t>Unencrypted </a:t>
            </a:r>
            <a:r>
              <a:rPr dirty="0">
                <a:solidFill>
                  <a:srgbClr val="000000"/>
                </a:solidFill>
              </a:rPr>
              <a:t>data – the </a:t>
            </a:r>
            <a:r>
              <a:rPr spc="-10" dirty="0">
                <a:solidFill>
                  <a:srgbClr val="000000"/>
                </a:solidFill>
              </a:rPr>
              <a:t>arrest </a:t>
            </a:r>
            <a:r>
              <a:rPr spc="-40" dirty="0">
                <a:solidFill>
                  <a:srgbClr val="000000"/>
                </a:solidFill>
              </a:rPr>
              <a:t>of </a:t>
            </a:r>
            <a:r>
              <a:rPr spc="-30" dirty="0">
                <a:solidFill>
                  <a:srgbClr val="000000"/>
                </a:solidFill>
              </a:rPr>
              <a:t>Ross</a:t>
            </a:r>
            <a:r>
              <a:rPr spc="5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Ulbricht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77438" y="1563621"/>
            <a:ext cx="4633595" cy="4100195"/>
            <a:chOff x="377438" y="1563621"/>
            <a:chExt cx="4633595" cy="410019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7438" y="1563621"/>
              <a:ext cx="4633227" cy="4099821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3700" y="1579880"/>
              <a:ext cx="4551680" cy="401827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5156200" y="1221739"/>
            <a:ext cx="6439535" cy="4496435"/>
            <a:chOff x="5156200" y="1221739"/>
            <a:chExt cx="6439535" cy="4496435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56200" y="1221739"/>
              <a:ext cx="6439154" cy="449605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181600" y="1247139"/>
              <a:ext cx="6334759" cy="439166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724725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Brute force </a:t>
            </a:r>
            <a:r>
              <a:rPr dirty="0">
                <a:solidFill>
                  <a:srgbClr val="000000"/>
                </a:solidFill>
              </a:rPr>
              <a:t>(?) – San </a:t>
            </a:r>
            <a:r>
              <a:rPr spc="-5" dirty="0">
                <a:solidFill>
                  <a:srgbClr val="000000"/>
                </a:solidFill>
              </a:rPr>
              <a:t>Bernadino</a:t>
            </a:r>
            <a:r>
              <a:rPr spc="-3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case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120642" y="1502656"/>
            <a:ext cx="4882515" cy="4125595"/>
            <a:chOff x="3120642" y="1502656"/>
            <a:chExt cx="4882515" cy="412559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20642" y="1502656"/>
              <a:ext cx="4882137" cy="412523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6900" y="1518920"/>
              <a:ext cx="4800600" cy="404367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85064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Exploit</a:t>
            </a:r>
            <a:r>
              <a:rPr spc="-20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weaknesses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93060" y="1691639"/>
            <a:ext cx="6405879" cy="360172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273558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Deleting</a:t>
            </a:r>
            <a:r>
              <a:rPr spc="-6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727565" cy="9398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Deleting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files </a:t>
            </a:r>
            <a:r>
              <a:rPr sz="2400" spc="-10" dirty="0">
                <a:latin typeface="Segoe UI"/>
                <a:cs typeface="Segoe UI"/>
              </a:rPr>
              <a:t>from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computer before law enforcement </a:t>
            </a:r>
            <a:r>
              <a:rPr sz="2400" spc="-10" dirty="0">
                <a:latin typeface="Segoe UI"/>
                <a:cs typeface="Segoe UI"/>
              </a:rPr>
              <a:t>claims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65" dirty="0">
                <a:latin typeface="Segoe UI"/>
                <a:cs typeface="Segoe UI"/>
              </a:rPr>
              <a:t>“You </a:t>
            </a:r>
            <a:r>
              <a:rPr sz="2400" spc="-5" dirty="0">
                <a:latin typeface="Segoe UI"/>
                <a:cs typeface="Segoe UI"/>
              </a:rPr>
              <a:t>can’t </a:t>
            </a:r>
            <a:r>
              <a:rPr sz="2400" spc="-15" dirty="0">
                <a:latin typeface="Segoe UI"/>
                <a:cs typeface="Segoe UI"/>
              </a:rPr>
              <a:t>prove </a:t>
            </a:r>
            <a:r>
              <a:rPr sz="2400" dirty="0">
                <a:latin typeface="Segoe UI"/>
                <a:cs typeface="Segoe UI"/>
              </a:rPr>
              <a:t>anything, </a:t>
            </a:r>
            <a:r>
              <a:rPr sz="2400" spc="-10" dirty="0">
                <a:latin typeface="Segoe UI"/>
                <a:cs typeface="Segoe UI"/>
              </a:rPr>
              <a:t>there </a:t>
            </a:r>
            <a:r>
              <a:rPr sz="2400" spc="-5" dirty="0">
                <a:latin typeface="Segoe UI"/>
                <a:cs typeface="Segoe UI"/>
              </a:rPr>
              <a:t>is </a:t>
            </a:r>
            <a:r>
              <a:rPr sz="2400" dirty="0">
                <a:latin typeface="Segoe UI"/>
                <a:cs typeface="Segoe UI"/>
              </a:rPr>
              <a:t>nothing</a:t>
            </a:r>
            <a:r>
              <a:rPr sz="2400" spc="204" dirty="0">
                <a:latin typeface="Segoe UI"/>
                <a:cs typeface="Segoe UI"/>
              </a:rPr>
              <a:t> </a:t>
            </a:r>
            <a:r>
              <a:rPr sz="2400" spc="-40" dirty="0">
                <a:latin typeface="Segoe UI"/>
                <a:cs typeface="Segoe UI"/>
              </a:rPr>
              <a:t>there.”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701929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How </a:t>
            </a:r>
            <a:r>
              <a:rPr spc="-5" dirty="0">
                <a:solidFill>
                  <a:srgbClr val="000000"/>
                </a:solidFill>
              </a:rPr>
              <a:t>does </a:t>
            </a:r>
            <a:r>
              <a:rPr dirty="0">
                <a:solidFill>
                  <a:srgbClr val="000000"/>
                </a:solidFill>
              </a:rPr>
              <a:t>the </a:t>
            </a:r>
            <a:r>
              <a:rPr spc="-20" dirty="0">
                <a:solidFill>
                  <a:srgbClr val="000000"/>
                </a:solidFill>
              </a:rPr>
              <a:t>System </a:t>
            </a:r>
            <a:r>
              <a:rPr spc="-10" dirty="0">
                <a:solidFill>
                  <a:srgbClr val="000000"/>
                </a:solidFill>
              </a:rPr>
              <a:t>Delete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Files?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835515" cy="234759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Deleting </a:t>
            </a:r>
            <a:r>
              <a:rPr sz="2400" dirty="0">
                <a:latin typeface="Segoe UI"/>
                <a:cs typeface="Segoe UI"/>
              </a:rPr>
              <a:t>a </a:t>
            </a:r>
            <a:r>
              <a:rPr sz="2400" spc="-5" dirty="0">
                <a:latin typeface="Segoe UI"/>
                <a:cs typeface="Segoe UI"/>
              </a:rPr>
              <a:t>file </a:t>
            </a:r>
            <a:r>
              <a:rPr sz="2400" dirty="0">
                <a:latin typeface="Segoe UI"/>
                <a:cs typeface="Segoe UI"/>
              </a:rPr>
              <a:t>does not </a:t>
            </a:r>
            <a:r>
              <a:rPr sz="2400" spc="-5" dirty="0">
                <a:latin typeface="Segoe UI"/>
                <a:cs typeface="Segoe UI"/>
              </a:rPr>
              <a:t>actually </a:t>
            </a:r>
            <a:r>
              <a:rPr sz="2400" spc="-15" dirty="0">
                <a:latin typeface="Segoe UI"/>
                <a:cs typeface="Segoe UI"/>
              </a:rPr>
              <a:t>remove</a:t>
            </a:r>
            <a:r>
              <a:rPr sz="2400" spc="6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In Windows,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file is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renamed</a:t>
            </a:r>
            <a:endParaRPr sz="24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CorporateSecrets.txt</a:t>
            </a:r>
            <a:endParaRPr sz="18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~orporateSecrets.txt</a:t>
            </a:r>
            <a:endParaRPr sz="1800">
              <a:latin typeface="Segoe UI"/>
              <a:cs typeface="Segoe UI"/>
            </a:endParaRPr>
          </a:p>
          <a:p>
            <a:pPr marL="354965" marR="5080" indent="-342900">
              <a:lnSpc>
                <a:spcPts val="2600"/>
              </a:lnSpc>
              <a:spcBef>
                <a:spcPts val="10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tells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system </a:t>
            </a:r>
            <a:r>
              <a:rPr sz="2400" dirty="0">
                <a:latin typeface="Segoe UI"/>
                <a:cs typeface="Segoe UI"/>
              </a:rPr>
              <a:t>that the </a:t>
            </a:r>
            <a:r>
              <a:rPr sz="2400" spc="-10" dirty="0">
                <a:latin typeface="Segoe UI"/>
                <a:cs typeface="Segoe UI"/>
              </a:rPr>
              <a:t>space </a:t>
            </a:r>
            <a:r>
              <a:rPr sz="2400" spc="-5" dirty="0">
                <a:latin typeface="Segoe UI"/>
                <a:cs typeface="Segoe UI"/>
              </a:rPr>
              <a:t>is </a:t>
            </a:r>
            <a:r>
              <a:rPr sz="2400" spc="-10" dirty="0">
                <a:latin typeface="Segoe UI"/>
                <a:cs typeface="Segoe UI"/>
              </a:rPr>
              <a:t>available to </a:t>
            </a:r>
            <a:r>
              <a:rPr sz="2400" dirty="0">
                <a:latin typeface="Segoe UI"/>
                <a:cs typeface="Segoe UI"/>
              </a:rPr>
              <a:t>be overwritten </a:t>
            </a:r>
            <a:r>
              <a:rPr sz="2400" spc="-5" dirty="0">
                <a:latin typeface="Segoe UI"/>
                <a:cs typeface="Segoe UI"/>
              </a:rPr>
              <a:t>in </a:t>
            </a:r>
            <a:r>
              <a:rPr sz="2400" dirty="0">
                <a:latin typeface="Segoe UI"/>
                <a:cs typeface="Segoe UI"/>
              </a:rPr>
              <a:t>the  </a:t>
            </a:r>
            <a:r>
              <a:rPr sz="2400" spc="-5" dirty="0">
                <a:latin typeface="Segoe UI"/>
                <a:cs typeface="Segoe UI"/>
              </a:rPr>
              <a:t>future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92633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Reclaiming Deleted</a:t>
            </a:r>
            <a:r>
              <a:rPr spc="-3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63310"/>
            <a:ext cx="6523355" cy="1209675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Data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5" dirty="0">
                <a:latin typeface="Segoe UI"/>
                <a:cs typeface="Segoe UI"/>
              </a:rPr>
              <a:t>carving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10" dirty="0">
                <a:latin typeface="Segoe UI"/>
                <a:cs typeface="Segoe UI"/>
              </a:rPr>
              <a:t>Ignore </a:t>
            </a:r>
            <a:r>
              <a:rPr sz="1800" dirty="0">
                <a:latin typeface="Segoe UI"/>
                <a:cs typeface="Segoe UI"/>
              </a:rPr>
              <a:t>file </a:t>
            </a:r>
            <a:r>
              <a:rPr sz="1800" spc="-10" dirty="0">
                <a:latin typeface="Segoe UI"/>
                <a:cs typeface="Segoe UI"/>
              </a:rPr>
              <a:t>system </a:t>
            </a:r>
            <a:r>
              <a:rPr sz="1800" dirty="0">
                <a:latin typeface="Segoe UI"/>
                <a:cs typeface="Segoe UI"/>
              </a:rPr>
              <a:t>– </a:t>
            </a:r>
            <a:r>
              <a:rPr sz="1800" spc="-5" dirty="0">
                <a:latin typeface="Segoe UI"/>
                <a:cs typeface="Segoe UI"/>
              </a:rPr>
              <a:t>extract </a:t>
            </a:r>
            <a:r>
              <a:rPr sz="1800" dirty="0">
                <a:latin typeface="Segoe UI"/>
                <a:cs typeface="Segoe UI"/>
              </a:rPr>
              <a:t>file </a:t>
            </a:r>
            <a:r>
              <a:rPr sz="1800" spc="-5" dirty="0">
                <a:latin typeface="Segoe UI"/>
                <a:cs typeface="Segoe UI"/>
              </a:rPr>
              <a:t>directly </a:t>
            </a:r>
            <a:r>
              <a:rPr sz="1800" spc="-10" dirty="0">
                <a:latin typeface="Segoe UI"/>
                <a:cs typeface="Segoe UI"/>
              </a:rPr>
              <a:t>from </a:t>
            </a:r>
            <a:r>
              <a:rPr sz="1800" spc="-5" dirty="0">
                <a:latin typeface="Segoe UI"/>
                <a:cs typeface="Segoe UI"/>
              </a:rPr>
              <a:t>the</a:t>
            </a:r>
            <a:r>
              <a:rPr sz="1800" spc="-45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media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Renaming </a:t>
            </a:r>
            <a:r>
              <a:rPr sz="2400" dirty="0">
                <a:latin typeface="Segoe UI"/>
                <a:cs typeface="Segoe UI"/>
              </a:rPr>
              <a:t>the</a:t>
            </a:r>
            <a:r>
              <a:rPr sz="2400" spc="-5" dirty="0">
                <a:latin typeface="Segoe UI"/>
                <a:cs typeface="Segoe UI"/>
              </a:rPr>
              <a:t> file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573976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Reclaiming </a:t>
            </a:r>
            <a:r>
              <a:rPr spc="10" dirty="0">
                <a:solidFill>
                  <a:srgbClr val="000000"/>
                </a:solidFill>
              </a:rPr>
              <a:t>Overwritten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509977"/>
            <a:ext cx="7767320" cy="1519555"/>
          </a:xfrm>
          <a:prstGeom prst="rect">
            <a:avLst/>
          </a:prstGeom>
        </p:spPr>
        <p:txBody>
          <a:bodyPr vert="horz" wrap="square" lIns="0" tIns="11112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7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1800" spc="-5" dirty="0">
                <a:latin typeface="Segoe UI"/>
                <a:cs typeface="Segoe UI"/>
              </a:rPr>
              <a:t>Pieces </a:t>
            </a:r>
            <a:r>
              <a:rPr sz="1800" spc="-20" dirty="0">
                <a:latin typeface="Segoe UI"/>
                <a:cs typeface="Segoe UI"/>
              </a:rPr>
              <a:t>of </a:t>
            </a:r>
            <a:r>
              <a:rPr sz="1800" spc="-5" dirty="0">
                <a:latin typeface="Segoe UI"/>
                <a:cs typeface="Segoe UI"/>
              </a:rPr>
              <a:t>data </a:t>
            </a:r>
            <a:r>
              <a:rPr sz="1800" dirty="0">
                <a:latin typeface="Segoe UI"/>
                <a:cs typeface="Segoe UI"/>
              </a:rPr>
              <a:t>can be </a:t>
            </a:r>
            <a:r>
              <a:rPr sz="1800" spc="-10" dirty="0">
                <a:latin typeface="Segoe UI"/>
                <a:cs typeface="Segoe UI"/>
              </a:rPr>
              <a:t>recovered from </a:t>
            </a:r>
            <a:r>
              <a:rPr sz="1800" spc="-15" dirty="0">
                <a:latin typeface="Segoe UI"/>
                <a:cs typeface="Segoe UI"/>
              </a:rPr>
              <a:t>“slack</a:t>
            </a:r>
            <a:r>
              <a:rPr sz="1800" spc="-60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space”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8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1800" spc="-5" dirty="0">
                <a:latin typeface="Segoe UI"/>
                <a:cs typeface="Segoe UI"/>
              </a:rPr>
              <a:t>File </a:t>
            </a:r>
            <a:r>
              <a:rPr sz="1800" spc="10" dirty="0">
                <a:latin typeface="Segoe UI"/>
                <a:cs typeface="Segoe UI"/>
              </a:rPr>
              <a:t>slack, </a:t>
            </a:r>
            <a:r>
              <a:rPr sz="1800" spc="-5" dirty="0">
                <a:latin typeface="Segoe UI"/>
                <a:cs typeface="Segoe UI"/>
              </a:rPr>
              <a:t>RAM </a:t>
            </a:r>
            <a:r>
              <a:rPr sz="1800" spc="10" dirty="0">
                <a:latin typeface="Segoe UI"/>
                <a:cs typeface="Segoe UI"/>
              </a:rPr>
              <a:t>slack, </a:t>
            </a:r>
            <a:r>
              <a:rPr sz="1800" spc="-10" dirty="0">
                <a:latin typeface="Segoe UI"/>
                <a:cs typeface="Segoe UI"/>
              </a:rPr>
              <a:t>drive</a:t>
            </a:r>
            <a:r>
              <a:rPr sz="1800" spc="-13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slack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8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1800" spc="-5" dirty="0">
                <a:latin typeface="Segoe UI"/>
                <a:cs typeface="Segoe UI"/>
              </a:rPr>
              <a:t>Forensics </a:t>
            </a:r>
            <a:r>
              <a:rPr sz="1800" spc="-10" dirty="0">
                <a:latin typeface="Segoe UI"/>
                <a:cs typeface="Segoe UI"/>
              </a:rPr>
              <a:t>software </a:t>
            </a:r>
            <a:r>
              <a:rPr sz="1800" dirty="0">
                <a:latin typeface="Segoe UI"/>
                <a:cs typeface="Segoe UI"/>
              </a:rPr>
              <a:t>can </a:t>
            </a:r>
            <a:r>
              <a:rPr sz="1800" spc="-10" dirty="0">
                <a:latin typeface="Segoe UI"/>
                <a:cs typeface="Segoe UI"/>
              </a:rPr>
              <a:t>often recover </a:t>
            </a:r>
            <a:r>
              <a:rPr sz="1800" dirty="0">
                <a:latin typeface="Segoe UI"/>
                <a:cs typeface="Segoe UI"/>
              </a:rPr>
              <a:t>files or parts </a:t>
            </a:r>
            <a:r>
              <a:rPr sz="1800" spc="-20" dirty="0">
                <a:latin typeface="Segoe UI"/>
                <a:cs typeface="Segoe UI"/>
              </a:rPr>
              <a:t>of </a:t>
            </a:r>
            <a:r>
              <a:rPr sz="1800" dirty="0">
                <a:latin typeface="Segoe UI"/>
                <a:cs typeface="Segoe UI"/>
              </a:rPr>
              <a:t>files </a:t>
            </a:r>
            <a:r>
              <a:rPr sz="1800" spc="-10" dirty="0">
                <a:latin typeface="Segoe UI"/>
                <a:cs typeface="Segoe UI"/>
              </a:rPr>
              <a:t>from </a:t>
            </a:r>
            <a:r>
              <a:rPr sz="1800" spc="-5" dirty="0">
                <a:latin typeface="Segoe UI"/>
                <a:cs typeface="Segoe UI"/>
              </a:rPr>
              <a:t>slack</a:t>
            </a:r>
            <a:r>
              <a:rPr sz="1800" spc="-85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space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8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1800" spc="-15" dirty="0">
                <a:latin typeface="Segoe UI"/>
                <a:cs typeface="Segoe UI"/>
              </a:rPr>
              <a:t>People </a:t>
            </a:r>
            <a:r>
              <a:rPr sz="1800" spc="10" dirty="0">
                <a:latin typeface="Segoe UI"/>
                <a:cs typeface="Segoe UI"/>
              </a:rPr>
              <a:t>encrypt </a:t>
            </a:r>
            <a:r>
              <a:rPr sz="1800" spc="-5" dirty="0">
                <a:latin typeface="Segoe UI"/>
                <a:cs typeface="Segoe UI"/>
              </a:rPr>
              <a:t>their drives</a:t>
            </a:r>
            <a:r>
              <a:rPr sz="1800" spc="-35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nowadays</a:t>
            </a:r>
            <a:endParaRPr sz="1800">
              <a:latin typeface="Segoe UI"/>
              <a:cs typeface="Segoe UI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570227" y="3540759"/>
          <a:ext cx="8285478" cy="5039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356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03935"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spc="5" dirty="0">
                          <a:latin typeface="Segoe UI"/>
                          <a:cs typeface="Segoe UI"/>
                        </a:rPr>
                        <a:t>AAAA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spc="-10" dirty="0">
                          <a:latin typeface="Segoe UI"/>
                          <a:cs typeface="Segoe UI"/>
                        </a:rPr>
                        <a:t>BBBB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spc="-60" dirty="0">
                          <a:latin typeface="Segoe UI"/>
                          <a:cs typeface="Segoe UI"/>
                        </a:rPr>
                        <a:t>CCCC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spc="-5" dirty="0">
                          <a:latin typeface="Segoe UI"/>
                          <a:cs typeface="Segoe UI"/>
                        </a:rPr>
                        <a:t>DDDD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1111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2222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3333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4444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1570227" y="4332732"/>
          <a:ext cx="8285478" cy="5040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356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04063"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~AAA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10" dirty="0">
                          <a:latin typeface="Segoe UI"/>
                          <a:cs typeface="Segoe UI"/>
                        </a:rPr>
                        <a:t>BBBB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60" dirty="0">
                          <a:latin typeface="Segoe UI"/>
                          <a:cs typeface="Segoe UI"/>
                        </a:rPr>
                        <a:t>CCCC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5" dirty="0">
                          <a:latin typeface="Segoe UI"/>
                          <a:cs typeface="Segoe UI"/>
                        </a:rPr>
                        <a:t>DDDD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1111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2222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3333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4444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1570227" y="5124830"/>
          <a:ext cx="8285478" cy="5041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356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04101"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XXXX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10" dirty="0">
                          <a:latin typeface="Segoe UI"/>
                          <a:cs typeface="Segoe UI"/>
                        </a:rPr>
                        <a:t>YYYY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5" dirty="0">
                          <a:latin typeface="Segoe UI"/>
                          <a:cs typeface="Segoe UI"/>
                        </a:rPr>
                        <a:t>ZZZZ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5" dirty="0">
                          <a:latin typeface="Segoe UI"/>
                          <a:cs typeface="Segoe UI"/>
                        </a:rPr>
                        <a:t>DDDD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1111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2222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3333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4444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19538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Metadata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813940"/>
            <a:ext cx="76352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What if </a:t>
            </a:r>
            <a:r>
              <a:rPr sz="2400" spc="-10" dirty="0">
                <a:latin typeface="Segoe UI"/>
                <a:cs typeface="Segoe UI"/>
              </a:rPr>
              <a:t>we </a:t>
            </a:r>
            <a:r>
              <a:rPr sz="2400" dirty="0">
                <a:latin typeface="Segoe UI"/>
                <a:cs typeface="Segoe UI"/>
              </a:rPr>
              <a:t>only </a:t>
            </a:r>
            <a:r>
              <a:rPr sz="2400" spc="-10" dirty="0">
                <a:latin typeface="Segoe UI"/>
                <a:cs typeface="Segoe UI"/>
              </a:rPr>
              <a:t>have </a:t>
            </a:r>
            <a:r>
              <a:rPr sz="2400" dirty="0">
                <a:latin typeface="Segoe UI"/>
                <a:cs typeface="Segoe UI"/>
              </a:rPr>
              <a:t>a </a:t>
            </a:r>
            <a:r>
              <a:rPr sz="2400" spc="-5" dirty="0">
                <a:latin typeface="Segoe UI"/>
                <a:cs typeface="Segoe UI"/>
              </a:rPr>
              <a:t>file, </a:t>
            </a:r>
            <a:r>
              <a:rPr sz="2400" dirty="0">
                <a:latin typeface="Segoe UI"/>
                <a:cs typeface="Segoe UI"/>
              </a:rPr>
              <a:t>and not the </a:t>
            </a:r>
            <a:r>
              <a:rPr sz="2400" spc="-15" dirty="0">
                <a:latin typeface="Segoe UI"/>
                <a:cs typeface="Segoe UI"/>
              </a:rPr>
              <a:t>source</a:t>
            </a:r>
            <a:r>
              <a:rPr sz="2400" spc="9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media?</a:t>
            </a:r>
            <a:endParaRPr sz="24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90520" y="2900679"/>
            <a:ext cx="2237739" cy="273812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05879" y="2900679"/>
            <a:ext cx="2344420" cy="260858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22643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Using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Metadata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63310"/>
            <a:ext cx="5291455" cy="2141855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Data </a:t>
            </a:r>
            <a:r>
              <a:rPr sz="2400" dirty="0">
                <a:latin typeface="Segoe UI"/>
                <a:cs typeface="Segoe UI"/>
              </a:rPr>
              <a:t>about the</a:t>
            </a:r>
            <a:r>
              <a:rPr sz="2400" spc="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file</a:t>
            </a:r>
            <a:endParaRPr sz="24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When </a:t>
            </a:r>
            <a:r>
              <a:rPr sz="1800" dirty="0">
                <a:latin typeface="Segoe UI"/>
                <a:cs typeface="Segoe UI"/>
              </a:rPr>
              <a:t>was </a:t>
            </a:r>
            <a:r>
              <a:rPr sz="1800" spc="-5" dirty="0">
                <a:latin typeface="Segoe UI"/>
                <a:cs typeface="Segoe UI"/>
              </a:rPr>
              <a:t>the </a:t>
            </a:r>
            <a:r>
              <a:rPr sz="1800" dirty="0">
                <a:latin typeface="Segoe UI"/>
                <a:cs typeface="Segoe UI"/>
              </a:rPr>
              <a:t>file </a:t>
            </a:r>
            <a:r>
              <a:rPr sz="1800" spc="-5" dirty="0">
                <a:latin typeface="Segoe UI"/>
                <a:cs typeface="Segoe UI"/>
              </a:rPr>
              <a:t>last</a:t>
            </a:r>
            <a:r>
              <a:rPr sz="1800" spc="-75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used?</a:t>
            </a:r>
            <a:endParaRPr sz="18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When </a:t>
            </a:r>
            <a:r>
              <a:rPr sz="1800" dirty="0">
                <a:latin typeface="Segoe UI"/>
                <a:cs typeface="Segoe UI"/>
              </a:rPr>
              <a:t>was </a:t>
            </a:r>
            <a:r>
              <a:rPr sz="1800" spc="-5" dirty="0">
                <a:latin typeface="Segoe UI"/>
                <a:cs typeface="Segoe UI"/>
              </a:rPr>
              <a:t>the </a:t>
            </a:r>
            <a:r>
              <a:rPr sz="1800" dirty="0">
                <a:latin typeface="Segoe UI"/>
                <a:cs typeface="Segoe UI"/>
              </a:rPr>
              <a:t>file</a:t>
            </a:r>
            <a:r>
              <a:rPr sz="1800" spc="-55" dirty="0">
                <a:latin typeface="Segoe UI"/>
                <a:cs typeface="Segoe UI"/>
              </a:rPr>
              <a:t> </a:t>
            </a:r>
            <a:r>
              <a:rPr sz="1800" spc="-10" dirty="0">
                <a:latin typeface="Segoe UI"/>
                <a:cs typeface="Segoe UI"/>
              </a:rPr>
              <a:t>created?</a:t>
            </a:r>
            <a:endParaRPr sz="18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285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Who </a:t>
            </a:r>
            <a:r>
              <a:rPr sz="1800" dirty="0">
                <a:latin typeface="Segoe UI"/>
                <a:cs typeface="Segoe UI"/>
              </a:rPr>
              <a:t>opened</a:t>
            </a:r>
            <a:r>
              <a:rPr sz="1800" spc="-45" dirty="0">
                <a:latin typeface="Segoe UI"/>
                <a:cs typeface="Segoe UI"/>
              </a:rPr>
              <a:t> </a:t>
            </a:r>
            <a:r>
              <a:rPr sz="1800" spc="-20" dirty="0">
                <a:latin typeface="Segoe UI"/>
                <a:cs typeface="Segoe UI"/>
              </a:rPr>
              <a:t>it?</a:t>
            </a:r>
            <a:endParaRPr sz="18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10" dirty="0">
                <a:latin typeface="Segoe UI"/>
                <a:cs typeface="Segoe UI"/>
              </a:rPr>
              <a:t>Where </a:t>
            </a:r>
            <a:r>
              <a:rPr sz="1800" dirty="0">
                <a:latin typeface="Segoe UI"/>
                <a:cs typeface="Segoe UI"/>
              </a:rPr>
              <a:t>was </a:t>
            </a:r>
            <a:r>
              <a:rPr sz="1800" spc="-5" dirty="0">
                <a:latin typeface="Segoe UI"/>
                <a:cs typeface="Segoe UI"/>
              </a:rPr>
              <a:t>it</a:t>
            </a:r>
            <a:r>
              <a:rPr sz="1800" spc="-30" dirty="0">
                <a:latin typeface="Segoe UI"/>
                <a:cs typeface="Segoe UI"/>
              </a:rPr>
              <a:t> </a:t>
            </a:r>
            <a:r>
              <a:rPr sz="1800" spc="-10" dirty="0">
                <a:latin typeface="Segoe UI"/>
                <a:cs typeface="Segoe UI"/>
              </a:rPr>
              <a:t>created?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Can </a:t>
            </a:r>
            <a:r>
              <a:rPr sz="2400" spc="-15" dirty="0">
                <a:latin typeface="Segoe UI"/>
                <a:cs typeface="Segoe UI"/>
              </a:rPr>
              <a:t>prove </a:t>
            </a:r>
            <a:r>
              <a:rPr sz="2400" dirty="0">
                <a:latin typeface="Segoe UI"/>
                <a:cs typeface="Segoe UI"/>
              </a:rPr>
              <a:t>who had </a:t>
            </a:r>
            <a:r>
              <a:rPr sz="2400" spc="-5" dirty="0">
                <a:latin typeface="Segoe UI"/>
                <a:cs typeface="Segoe UI"/>
              </a:rPr>
              <a:t>access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dirty="0">
                <a:latin typeface="Segoe UI"/>
                <a:cs typeface="Segoe UI"/>
              </a:rPr>
              <a:t>the</a:t>
            </a:r>
            <a:r>
              <a:rPr sz="2400" spc="3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file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723100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>
                <a:solidFill>
                  <a:srgbClr val="000000"/>
                </a:solidFill>
              </a:rPr>
              <a:t>Incident</a:t>
            </a:r>
            <a:r>
              <a:rPr sz="4000" spc="-50" dirty="0">
                <a:solidFill>
                  <a:srgbClr val="000000"/>
                </a:solidFill>
              </a:rPr>
              <a:t> </a:t>
            </a:r>
            <a:r>
              <a:rPr sz="4000" dirty="0">
                <a:solidFill>
                  <a:srgbClr val="000000"/>
                </a:solidFill>
              </a:rPr>
              <a:t>Management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22913"/>
            <a:ext cx="5940743" cy="1056058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latin typeface="Segoe UI"/>
                <a:cs typeface="Segoe UI"/>
              </a:rPr>
              <a:t>Incident </a:t>
            </a:r>
            <a:r>
              <a:rPr sz="2800" spc="-10" dirty="0">
                <a:latin typeface="Segoe UI"/>
                <a:cs typeface="Segoe UI"/>
              </a:rPr>
              <a:t>Response</a:t>
            </a:r>
            <a:r>
              <a:rPr sz="2800" spc="-80" dirty="0">
                <a:latin typeface="Segoe UI"/>
                <a:cs typeface="Segoe UI"/>
              </a:rPr>
              <a:t> </a:t>
            </a:r>
            <a:r>
              <a:rPr sz="2800" spc="-20" dirty="0">
                <a:latin typeface="Segoe UI"/>
                <a:cs typeface="Segoe UI"/>
              </a:rPr>
              <a:t>Policy</a:t>
            </a:r>
            <a:endParaRPr sz="2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latin typeface="Segoe UI"/>
                <a:cs typeface="Segoe UI"/>
              </a:rPr>
              <a:t>Incident </a:t>
            </a:r>
            <a:r>
              <a:rPr sz="2800" spc="-10" dirty="0">
                <a:latin typeface="Segoe UI"/>
                <a:cs typeface="Segoe UI"/>
              </a:rPr>
              <a:t>Response</a:t>
            </a:r>
            <a:r>
              <a:rPr sz="2800" spc="-60" dirty="0">
                <a:latin typeface="Segoe UI"/>
                <a:cs typeface="Segoe UI"/>
              </a:rPr>
              <a:t> Team</a:t>
            </a:r>
            <a:endParaRPr sz="2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77126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Metadata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Example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58720" y="1691639"/>
            <a:ext cx="7274559" cy="4091939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77126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Metadata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Example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004060" y="1381760"/>
            <a:ext cx="3603625" cy="4472305"/>
            <a:chOff x="2004060" y="1381760"/>
            <a:chExt cx="3603625" cy="447230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17761" y="1395464"/>
              <a:ext cx="3589810" cy="445848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004060" y="1381760"/>
              <a:ext cx="3512820" cy="4381500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6347459" y="1381760"/>
            <a:ext cx="3580765" cy="4469765"/>
            <a:chOff x="6347459" y="1381760"/>
            <a:chExt cx="3580765" cy="4469765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361161" y="1395470"/>
              <a:ext cx="3566951" cy="445593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347459" y="1381760"/>
              <a:ext cx="3489960" cy="437896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77126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Metadata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Example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04720" y="1529080"/>
            <a:ext cx="7782559" cy="429006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142104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Metadata Example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813940"/>
            <a:ext cx="90633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20" dirty="0">
                <a:latin typeface="Segoe UI"/>
                <a:cs typeface="Segoe UI"/>
              </a:rPr>
              <a:t>Red Star </a:t>
            </a:r>
            <a:r>
              <a:rPr sz="2400" spc="-5" dirty="0">
                <a:latin typeface="Segoe UI"/>
                <a:cs typeface="Segoe UI"/>
              </a:rPr>
              <a:t>OS </a:t>
            </a:r>
            <a:r>
              <a:rPr sz="2400" dirty="0">
                <a:latin typeface="Segoe UI"/>
                <a:cs typeface="Segoe UI"/>
              </a:rPr>
              <a:t>– Appends unique </a:t>
            </a:r>
            <a:r>
              <a:rPr sz="2400" spc="-5" dirty="0">
                <a:latin typeface="Segoe UI"/>
                <a:cs typeface="Segoe UI"/>
              </a:rPr>
              <a:t>system identifier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dirty="0">
                <a:latin typeface="Segoe UI"/>
                <a:cs typeface="Segoe UI"/>
              </a:rPr>
              <a:t>all </a:t>
            </a:r>
            <a:r>
              <a:rPr sz="2400" spc="-5" dirty="0">
                <a:latin typeface="Segoe UI"/>
                <a:cs typeface="Segoe UI"/>
              </a:rPr>
              <a:t>media</a:t>
            </a:r>
            <a:r>
              <a:rPr sz="2400" spc="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files</a:t>
            </a:r>
            <a:endParaRPr sz="24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11220" y="2794000"/>
            <a:ext cx="5374639" cy="2021839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930656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5" dirty="0">
                <a:solidFill>
                  <a:srgbClr val="000000"/>
                </a:solidFill>
              </a:rPr>
              <a:t>It’s </a:t>
            </a:r>
            <a:r>
              <a:rPr dirty="0">
                <a:solidFill>
                  <a:srgbClr val="000000"/>
                </a:solidFill>
              </a:rPr>
              <a:t>not all </a:t>
            </a:r>
            <a:r>
              <a:rPr spc="20" dirty="0">
                <a:solidFill>
                  <a:srgbClr val="000000"/>
                </a:solidFill>
              </a:rPr>
              <a:t>theory </a:t>
            </a:r>
            <a:r>
              <a:rPr dirty="0">
                <a:solidFill>
                  <a:srgbClr val="000000"/>
                </a:solidFill>
              </a:rPr>
              <a:t>– </a:t>
            </a:r>
            <a:r>
              <a:rPr spc="-5" dirty="0">
                <a:solidFill>
                  <a:srgbClr val="000000"/>
                </a:solidFill>
              </a:rPr>
              <a:t>if </a:t>
            </a:r>
            <a:r>
              <a:rPr spc="-15" dirty="0">
                <a:solidFill>
                  <a:srgbClr val="000000"/>
                </a:solidFill>
              </a:rPr>
              <a:t>you </a:t>
            </a:r>
            <a:r>
              <a:rPr dirty="0">
                <a:solidFill>
                  <a:srgbClr val="000000"/>
                </a:solidFill>
              </a:rPr>
              <a:t>want </a:t>
            </a:r>
            <a:r>
              <a:rPr spc="-15" dirty="0">
                <a:solidFill>
                  <a:srgbClr val="000000"/>
                </a:solidFill>
              </a:rPr>
              <a:t>to </a:t>
            </a:r>
            <a:r>
              <a:rPr dirty="0">
                <a:solidFill>
                  <a:srgbClr val="000000"/>
                </a:solidFill>
              </a:rPr>
              <a:t>learn</a:t>
            </a:r>
            <a:r>
              <a:rPr spc="35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more…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4848225" cy="309435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400" spc="-5" dirty="0">
                <a:solidFill>
                  <a:srgbClr val="00AF50"/>
                </a:solidFill>
                <a:latin typeface="Segoe UI"/>
                <a:cs typeface="Segoe UI"/>
              </a:rPr>
              <a:t>CTFs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400" spc="-5" dirty="0">
                <a:solidFill>
                  <a:srgbClr val="00AF50"/>
                </a:solidFill>
                <a:latin typeface="Segoe UI"/>
                <a:cs typeface="Segoe UI"/>
              </a:rPr>
              <a:t>Forums </a:t>
            </a:r>
            <a:r>
              <a:rPr sz="2400" dirty="0">
                <a:solidFill>
                  <a:srgbClr val="00AF50"/>
                </a:solidFill>
                <a:latin typeface="Segoe UI"/>
                <a:cs typeface="Segoe UI"/>
              </a:rPr>
              <a:t>(e.g. </a:t>
            </a:r>
            <a:r>
              <a:rPr sz="2400" spc="-5" dirty="0">
                <a:solidFill>
                  <a:srgbClr val="00AF50"/>
                </a:solidFill>
                <a:latin typeface="Segoe UI"/>
                <a:cs typeface="Segoe UI"/>
              </a:rPr>
              <a:t>/r/forensics,</a:t>
            </a:r>
            <a:r>
              <a:rPr sz="2400" spc="5" dirty="0">
                <a:solidFill>
                  <a:srgbClr val="00AF50"/>
                </a:solidFill>
                <a:latin typeface="Segoe UI"/>
                <a:cs typeface="Segoe UI"/>
              </a:rPr>
              <a:t> </a:t>
            </a:r>
            <a:r>
              <a:rPr sz="2400" dirty="0">
                <a:solidFill>
                  <a:srgbClr val="00AF50"/>
                </a:solidFill>
                <a:latin typeface="Segoe UI"/>
                <a:cs typeface="Segoe UI"/>
              </a:rPr>
              <a:t>/r/netsec)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400" spc="5" dirty="0">
                <a:solidFill>
                  <a:srgbClr val="00AF50"/>
                </a:solidFill>
                <a:latin typeface="Segoe UI"/>
                <a:cs typeface="Segoe UI"/>
              </a:rPr>
              <a:t>Virtual </a:t>
            </a:r>
            <a:r>
              <a:rPr sz="2400" spc="-5" dirty="0">
                <a:solidFill>
                  <a:srgbClr val="00AF50"/>
                </a:solidFill>
                <a:latin typeface="Segoe UI"/>
                <a:cs typeface="Segoe UI"/>
              </a:rPr>
              <a:t>machines, </a:t>
            </a:r>
            <a:r>
              <a:rPr sz="2400" spc="-10" dirty="0">
                <a:solidFill>
                  <a:srgbClr val="00AF50"/>
                </a:solidFill>
                <a:latin typeface="Segoe UI"/>
                <a:cs typeface="Segoe UI"/>
              </a:rPr>
              <a:t>tools </a:t>
            </a:r>
            <a:r>
              <a:rPr sz="2400" dirty="0">
                <a:solidFill>
                  <a:srgbClr val="00AF50"/>
                </a:solidFill>
                <a:latin typeface="Segoe UI"/>
                <a:cs typeface="Segoe UI"/>
              </a:rPr>
              <a:t>&amp;</a:t>
            </a:r>
            <a:r>
              <a:rPr sz="2400" spc="30" dirty="0">
                <a:solidFill>
                  <a:srgbClr val="00AF50"/>
                </a:solidFill>
                <a:latin typeface="Segoe UI"/>
                <a:cs typeface="Segoe UI"/>
              </a:rPr>
              <a:t> </a:t>
            </a:r>
            <a:r>
              <a:rPr sz="2400" spc="-5" dirty="0">
                <a:solidFill>
                  <a:srgbClr val="00AF50"/>
                </a:solidFill>
                <a:latin typeface="Segoe UI"/>
                <a:cs typeface="Segoe UI"/>
              </a:rPr>
              <a:t>wargames</a:t>
            </a:r>
            <a:endParaRPr sz="2400">
              <a:latin typeface="Segoe UI"/>
              <a:cs typeface="Segoe UI"/>
            </a:endParaRPr>
          </a:p>
          <a:p>
            <a:pPr marL="1040765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solidFill>
                  <a:srgbClr val="00AF50"/>
                </a:solidFill>
                <a:latin typeface="Segoe UI"/>
                <a:cs typeface="Segoe UI"/>
              </a:rPr>
              <a:t>Sans</a:t>
            </a:r>
            <a:r>
              <a:rPr sz="1800" spc="-20" dirty="0">
                <a:solidFill>
                  <a:srgbClr val="00AF5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AF50"/>
                </a:solidFill>
                <a:latin typeface="Segoe UI"/>
                <a:cs typeface="Segoe UI"/>
              </a:rPr>
              <a:t>DBIR</a:t>
            </a:r>
            <a:endParaRPr sz="1800">
              <a:latin typeface="Segoe UI"/>
              <a:cs typeface="Segoe UI"/>
            </a:endParaRPr>
          </a:p>
          <a:p>
            <a:pPr marL="1040765" indent="-343535">
              <a:lnSpc>
                <a:spcPct val="100000"/>
              </a:lnSpc>
              <a:spcBef>
                <a:spcPts val="285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10" dirty="0">
                <a:solidFill>
                  <a:srgbClr val="00AF50"/>
                </a:solidFill>
                <a:latin typeface="Segoe UI"/>
                <a:cs typeface="Segoe UI"/>
              </a:rPr>
              <a:t>Redline</a:t>
            </a:r>
            <a:endParaRPr sz="1800">
              <a:latin typeface="Segoe UI"/>
              <a:cs typeface="Segoe UI"/>
            </a:endParaRPr>
          </a:p>
          <a:p>
            <a:pPr marL="1040765" indent="-3435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15" dirty="0">
                <a:solidFill>
                  <a:srgbClr val="00AF50"/>
                </a:solidFill>
                <a:latin typeface="Segoe UI"/>
                <a:cs typeface="Segoe UI"/>
              </a:rPr>
              <a:t>Volatility</a:t>
            </a:r>
            <a:endParaRPr sz="1800">
              <a:latin typeface="Segoe UI"/>
              <a:cs typeface="Segoe UI"/>
            </a:endParaRPr>
          </a:p>
          <a:p>
            <a:pPr marL="1040765" indent="-3435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10" dirty="0">
                <a:solidFill>
                  <a:srgbClr val="00AF50"/>
                </a:solidFill>
                <a:latin typeface="Segoe UI"/>
                <a:cs typeface="Segoe UI"/>
              </a:rPr>
              <a:t>Sandboxed </a:t>
            </a:r>
            <a:r>
              <a:rPr sz="1800" spc="-5" dirty="0">
                <a:solidFill>
                  <a:srgbClr val="00AF50"/>
                </a:solidFill>
                <a:latin typeface="Segoe UI"/>
                <a:cs typeface="Segoe UI"/>
              </a:rPr>
              <a:t>malware </a:t>
            </a:r>
            <a:r>
              <a:rPr sz="1800" dirty="0">
                <a:solidFill>
                  <a:srgbClr val="00AF50"/>
                </a:solidFill>
                <a:latin typeface="Segoe UI"/>
                <a:cs typeface="Segoe UI"/>
              </a:rPr>
              <a:t>(be</a:t>
            </a:r>
            <a:r>
              <a:rPr sz="1800" spc="-70" dirty="0">
                <a:solidFill>
                  <a:srgbClr val="00AF5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AF50"/>
                </a:solidFill>
                <a:latin typeface="Segoe UI"/>
                <a:cs typeface="Segoe UI"/>
              </a:rPr>
              <a:t>careful…)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solidFill>
                  <a:srgbClr val="00AF50"/>
                </a:solidFill>
                <a:latin typeface="Segoe UI"/>
                <a:cs typeface="Segoe UI"/>
              </a:rPr>
              <a:t>Books</a:t>
            </a:r>
            <a:endParaRPr sz="2400">
              <a:latin typeface="Segoe UI"/>
              <a:cs typeface="Segoe U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239509" y="1763310"/>
            <a:ext cx="5039995" cy="2904490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495"/>
              </a:spcBef>
            </a:pPr>
            <a:r>
              <a:rPr sz="2400" spc="-5" dirty="0">
                <a:solidFill>
                  <a:srgbClr val="C00000"/>
                </a:solidFill>
                <a:latin typeface="Segoe UI"/>
                <a:cs typeface="Segoe UI"/>
              </a:rPr>
              <a:t>Courses </a:t>
            </a:r>
            <a:r>
              <a:rPr sz="2400" dirty="0">
                <a:solidFill>
                  <a:srgbClr val="C00000"/>
                </a:solidFill>
                <a:latin typeface="Segoe UI"/>
                <a:cs typeface="Segoe UI"/>
              </a:rPr>
              <a:t>(e.g. </a:t>
            </a:r>
            <a:r>
              <a:rPr sz="2400" spc="-5" dirty="0">
                <a:solidFill>
                  <a:srgbClr val="C00000"/>
                </a:solidFill>
                <a:latin typeface="Segoe UI"/>
                <a:cs typeface="Segoe UI"/>
              </a:rPr>
              <a:t>SANS</a:t>
            </a:r>
            <a:r>
              <a:rPr sz="2400" spc="-30" dirty="0">
                <a:solidFill>
                  <a:srgbClr val="C00000"/>
                </a:solidFill>
                <a:latin typeface="Segoe UI"/>
                <a:cs typeface="Segoe UI"/>
              </a:rPr>
              <a:t> </a:t>
            </a:r>
            <a:r>
              <a:rPr sz="2400" dirty="0">
                <a:solidFill>
                  <a:srgbClr val="C00000"/>
                </a:solidFill>
                <a:latin typeface="Segoe UI"/>
                <a:cs typeface="Segoe UI"/>
              </a:rPr>
              <a:t>SEC504/FOR572)</a:t>
            </a:r>
            <a:endParaRPr sz="2400">
              <a:latin typeface="Segoe UI"/>
              <a:cs typeface="Segoe UI"/>
            </a:endParaRPr>
          </a:p>
          <a:p>
            <a:pPr marL="1054100" indent="-343535">
              <a:lnSpc>
                <a:spcPts val="2060"/>
              </a:lnSpc>
              <a:spcBef>
                <a:spcPts val="300"/>
              </a:spcBef>
              <a:buFont typeface="Arial"/>
              <a:buChar char="•"/>
              <a:tabLst>
                <a:tab pos="1054100" algn="l"/>
                <a:tab pos="1054735" algn="l"/>
              </a:tabLst>
            </a:pPr>
            <a:r>
              <a:rPr sz="1800" dirty="0">
                <a:latin typeface="Segoe UI"/>
                <a:cs typeface="Segoe UI"/>
              </a:rPr>
              <a:t>Course </a:t>
            </a:r>
            <a:r>
              <a:rPr sz="1800" spc="-5" dirty="0">
                <a:latin typeface="Segoe UI"/>
                <a:cs typeface="Segoe UI"/>
              </a:rPr>
              <a:t>contents </a:t>
            </a:r>
            <a:r>
              <a:rPr sz="1800" spc="-10" dirty="0">
                <a:latin typeface="Segoe UI"/>
                <a:cs typeface="Segoe UI"/>
              </a:rPr>
              <a:t>are </a:t>
            </a:r>
            <a:r>
              <a:rPr sz="1800" dirty="0">
                <a:latin typeface="Segoe UI"/>
                <a:cs typeface="Segoe UI"/>
              </a:rPr>
              <a:t>public. Use</a:t>
            </a:r>
            <a:r>
              <a:rPr sz="1800" spc="-15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Google</a:t>
            </a:r>
            <a:endParaRPr sz="1800">
              <a:latin typeface="Segoe UI"/>
              <a:cs typeface="Segoe UI"/>
            </a:endParaRPr>
          </a:p>
          <a:p>
            <a:pPr marL="1054100">
              <a:lnSpc>
                <a:spcPts val="2060"/>
              </a:lnSpc>
            </a:pPr>
            <a:r>
              <a:rPr sz="1800" spc="-20" dirty="0">
                <a:latin typeface="Segoe UI"/>
                <a:cs typeface="Segoe UI"/>
              </a:rPr>
              <a:t>to </a:t>
            </a:r>
            <a:r>
              <a:rPr sz="1800" spc="-5" dirty="0">
                <a:latin typeface="Segoe UI"/>
                <a:cs typeface="Segoe UI"/>
              </a:rPr>
              <a:t>learn the</a:t>
            </a:r>
            <a:r>
              <a:rPr sz="1800" spc="-15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goals!</a:t>
            </a:r>
            <a:endParaRPr sz="1800">
              <a:latin typeface="Segoe UI"/>
              <a:cs typeface="Segoe UI"/>
            </a:endParaRPr>
          </a:p>
          <a:p>
            <a:pPr marL="368300" indent="-342900">
              <a:lnSpc>
                <a:spcPts val="2740"/>
              </a:lnSpc>
              <a:spcBef>
                <a:spcPts val="685"/>
              </a:spcBef>
              <a:buFont typeface="Arial"/>
              <a:buChar char="•"/>
              <a:tabLst>
                <a:tab pos="367665" algn="l"/>
                <a:tab pos="368300" algn="l"/>
              </a:tabLst>
            </a:pPr>
            <a:r>
              <a:rPr sz="2400" spc="-5" dirty="0">
                <a:solidFill>
                  <a:srgbClr val="C00000"/>
                </a:solidFill>
                <a:latin typeface="Segoe UI"/>
                <a:cs typeface="Segoe UI"/>
              </a:rPr>
              <a:t>Conferences </a:t>
            </a:r>
            <a:r>
              <a:rPr sz="2400" spc="-10" dirty="0">
                <a:solidFill>
                  <a:srgbClr val="C00000"/>
                </a:solidFill>
                <a:latin typeface="Segoe UI"/>
                <a:cs typeface="Segoe UI"/>
              </a:rPr>
              <a:t>(DEFCON,</a:t>
            </a:r>
            <a:r>
              <a:rPr sz="2400" spc="35" dirty="0">
                <a:solidFill>
                  <a:srgbClr val="C00000"/>
                </a:solidFill>
                <a:latin typeface="Segoe UI"/>
                <a:cs typeface="Segoe UI"/>
              </a:rPr>
              <a:t> </a:t>
            </a:r>
            <a:r>
              <a:rPr sz="2400" spc="-5" dirty="0">
                <a:solidFill>
                  <a:srgbClr val="C00000"/>
                </a:solidFill>
                <a:latin typeface="Segoe UI"/>
                <a:cs typeface="Segoe UI"/>
              </a:rPr>
              <a:t>DerbyCon,</a:t>
            </a:r>
            <a:endParaRPr sz="2400">
              <a:latin typeface="Segoe UI"/>
              <a:cs typeface="Segoe UI"/>
            </a:endParaRPr>
          </a:p>
          <a:p>
            <a:pPr marL="367665">
              <a:lnSpc>
                <a:spcPts val="2740"/>
              </a:lnSpc>
            </a:pPr>
            <a:r>
              <a:rPr sz="2400" spc="-35" dirty="0">
                <a:solidFill>
                  <a:srgbClr val="C00000"/>
                </a:solidFill>
                <a:latin typeface="Segoe UI"/>
                <a:cs typeface="Segoe UI"/>
              </a:rPr>
              <a:t>CCC,</a:t>
            </a:r>
            <a:r>
              <a:rPr sz="2400" spc="5" dirty="0">
                <a:solidFill>
                  <a:srgbClr val="C00000"/>
                </a:solidFill>
                <a:latin typeface="Segoe UI"/>
                <a:cs typeface="Segoe UI"/>
              </a:rPr>
              <a:t> </a:t>
            </a:r>
            <a:r>
              <a:rPr sz="2400" spc="-15" dirty="0">
                <a:solidFill>
                  <a:srgbClr val="C00000"/>
                </a:solidFill>
                <a:latin typeface="Segoe UI"/>
                <a:cs typeface="Segoe UI"/>
              </a:rPr>
              <a:t>Paranoia)</a:t>
            </a:r>
            <a:endParaRPr sz="2400">
              <a:latin typeface="Segoe UI"/>
              <a:cs typeface="Segoe UI"/>
            </a:endParaRPr>
          </a:p>
          <a:p>
            <a:pPr marL="1054100" marR="545465" lvl="1" indent="-342900">
              <a:lnSpc>
                <a:spcPts val="1939"/>
              </a:lnSpc>
              <a:spcBef>
                <a:spcPts val="550"/>
              </a:spcBef>
              <a:buFont typeface="Arial"/>
              <a:buChar char="•"/>
              <a:tabLst>
                <a:tab pos="1054100" algn="l"/>
                <a:tab pos="1054735" algn="l"/>
              </a:tabLst>
            </a:pPr>
            <a:r>
              <a:rPr sz="1800" dirty="0">
                <a:latin typeface="Segoe UI"/>
                <a:cs typeface="Segoe UI"/>
              </a:rPr>
              <a:t>Videos </a:t>
            </a:r>
            <a:r>
              <a:rPr sz="1800" spc="-10" dirty="0">
                <a:latin typeface="Segoe UI"/>
                <a:cs typeface="Segoe UI"/>
              </a:rPr>
              <a:t>are often </a:t>
            </a:r>
            <a:r>
              <a:rPr sz="1800" spc="-5" dirty="0">
                <a:latin typeface="Segoe UI"/>
                <a:cs typeface="Segoe UI"/>
              </a:rPr>
              <a:t>published</a:t>
            </a:r>
            <a:r>
              <a:rPr sz="1800" spc="-9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online,  </a:t>
            </a:r>
            <a:r>
              <a:rPr sz="1800" spc="-10" dirty="0">
                <a:latin typeface="Segoe UI"/>
                <a:cs typeface="Segoe UI"/>
              </a:rPr>
              <a:t>freely </a:t>
            </a:r>
            <a:r>
              <a:rPr sz="1800" spc="-5" dirty="0">
                <a:latin typeface="Segoe UI"/>
                <a:cs typeface="Segoe UI"/>
              </a:rPr>
              <a:t>available</a:t>
            </a:r>
            <a:endParaRPr sz="1800">
              <a:latin typeface="Segoe UI"/>
              <a:cs typeface="Segoe UI"/>
            </a:endParaRPr>
          </a:p>
          <a:p>
            <a:pPr marL="1054100" lvl="1" indent="-343535">
              <a:lnSpc>
                <a:spcPts val="2060"/>
              </a:lnSpc>
              <a:spcBef>
                <a:spcPts val="250"/>
              </a:spcBef>
              <a:buFont typeface="Arial"/>
              <a:buChar char="•"/>
              <a:tabLst>
                <a:tab pos="1054100" algn="l"/>
                <a:tab pos="1054735" algn="l"/>
              </a:tabLst>
            </a:pPr>
            <a:r>
              <a:rPr sz="1800" spc="-10" dirty="0">
                <a:latin typeface="Segoe UI"/>
                <a:cs typeface="Segoe UI"/>
              </a:rPr>
              <a:t>Paranoia </a:t>
            </a:r>
            <a:r>
              <a:rPr sz="1800" spc="-5" dirty="0">
                <a:latin typeface="Segoe UI"/>
                <a:cs typeface="Segoe UI"/>
              </a:rPr>
              <a:t>is </a:t>
            </a:r>
            <a:r>
              <a:rPr sz="1800" dirty="0">
                <a:latin typeface="Segoe UI"/>
                <a:cs typeface="Segoe UI"/>
              </a:rPr>
              <a:t>held </a:t>
            </a:r>
            <a:r>
              <a:rPr sz="1800" spc="-5" dirty="0">
                <a:latin typeface="Segoe UI"/>
                <a:cs typeface="Segoe UI"/>
              </a:rPr>
              <a:t>in </a:t>
            </a:r>
            <a:r>
              <a:rPr sz="1800" dirty="0">
                <a:latin typeface="Segoe UI"/>
                <a:cs typeface="Segoe UI"/>
              </a:rPr>
              <a:t>Oslo </a:t>
            </a:r>
            <a:r>
              <a:rPr sz="1800" spc="-10" dirty="0">
                <a:latin typeface="Segoe UI"/>
                <a:cs typeface="Segoe UI"/>
              </a:rPr>
              <a:t>Spektrum</a:t>
            </a:r>
            <a:r>
              <a:rPr sz="1800" spc="-7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on</a:t>
            </a:r>
            <a:endParaRPr sz="1800">
              <a:latin typeface="Segoe UI"/>
              <a:cs typeface="Segoe UI"/>
            </a:endParaRPr>
          </a:p>
          <a:p>
            <a:pPr marL="1054100">
              <a:lnSpc>
                <a:spcPts val="2060"/>
              </a:lnSpc>
            </a:pPr>
            <a:r>
              <a:rPr sz="1800" spc="-5" dirty="0">
                <a:latin typeface="Segoe UI"/>
                <a:cs typeface="Segoe UI"/>
              </a:rPr>
              <a:t>the </a:t>
            </a:r>
            <a:r>
              <a:rPr sz="1800" dirty="0">
                <a:latin typeface="Segoe UI"/>
                <a:cs typeface="Segoe UI"/>
              </a:rPr>
              <a:t>29</a:t>
            </a:r>
            <a:r>
              <a:rPr sz="1800" baseline="25462" dirty="0">
                <a:latin typeface="Segoe UI"/>
                <a:cs typeface="Segoe UI"/>
              </a:rPr>
              <a:t>th </a:t>
            </a:r>
            <a:r>
              <a:rPr sz="1800" dirty="0">
                <a:latin typeface="Segoe UI"/>
                <a:cs typeface="Segoe UI"/>
              </a:rPr>
              <a:t>and 30</a:t>
            </a:r>
            <a:r>
              <a:rPr sz="1800" baseline="25462" dirty="0">
                <a:latin typeface="Segoe UI"/>
                <a:cs typeface="Segoe UI"/>
              </a:rPr>
              <a:t>th </a:t>
            </a:r>
            <a:r>
              <a:rPr sz="1800" spc="-20" dirty="0">
                <a:latin typeface="Segoe UI"/>
                <a:cs typeface="Segoe UI"/>
              </a:rPr>
              <a:t>of</a:t>
            </a:r>
            <a:r>
              <a:rPr sz="1800" spc="-24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May</a:t>
            </a:r>
            <a:endParaRPr sz="18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52209" y="4727892"/>
            <a:ext cx="118046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solidFill>
                  <a:srgbClr val="C00000"/>
                </a:solidFill>
                <a:latin typeface="Segoe UI"/>
                <a:cs typeface="Segoe UI"/>
              </a:rPr>
              <a:t>Books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0948"/>
            <a:ext cx="223202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/&gt;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whoami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481486"/>
            <a:ext cx="8468360" cy="2493645"/>
          </a:xfrm>
          <a:prstGeom prst="rect">
            <a:avLst/>
          </a:prstGeom>
        </p:spPr>
        <p:txBody>
          <a:bodyPr vert="horz" wrap="square" lIns="0" tIns="1047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5"/>
              </a:spcBef>
            </a:pPr>
            <a:r>
              <a:rPr sz="2400" spc="-5" dirty="0">
                <a:latin typeface="Segoe UI"/>
                <a:cs typeface="Segoe UI"/>
              </a:rPr>
              <a:t>Christian August Holm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Hansen:</a:t>
            </a:r>
            <a:endParaRPr sz="24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M.Sc.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NTNU/Eurécom</a:t>
            </a:r>
            <a:endParaRPr sz="24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Senior Information Security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Consultant</a:t>
            </a:r>
            <a:endParaRPr sz="2400" dirty="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5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30" dirty="0">
                <a:latin typeface="Segoe UI"/>
                <a:cs typeface="Segoe UI"/>
              </a:rPr>
              <a:t>Pentester, </a:t>
            </a:r>
            <a:r>
              <a:rPr sz="1800" spc="-20" dirty="0">
                <a:latin typeface="Segoe UI"/>
                <a:cs typeface="Segoe UI"/>
              </a:rPr>
              <a:t>advisor, </a:t>
            </a:r>
            <a:r>
              <a:rPr sz="1800" spc="-5" dirty="0">
                <a:latin typeface="Segoe UI"/>
                <a:cs typeface="Segoe UI"/>
              </a:rPr>
              <a:t>incident</a:t>
            </a:r>
            <a:r>
              <a:rPr sz="1800" spc="30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responder</a:t>
            </a:r>
            <a:endParaRPr sz="1800" dirty="0">
              <a:latin typeface="Segoe UI"/>
              <a:cs typeface="Segoe UI"/>
            </a:endParaRPr>
          </a:p>
          <a:p>
            <a:pPr marL="354965" indent="-342900">
              <a:lnSpc>
                <a:spcPts val="2740"/>
              </a:lnSpc>
              <a:spcBef>
                <a:spcPts val="68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All opinions in </a:t>
            </a: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presentation </a:t>
            </a:r>
            <a:r>
              <a:rPr sz="2400" spc="-15" dirty="0">
                <a:latin typeface="Segoe UI"/>
                <a:cs typeface="Segoe UI"/>
              </a:rPr>
              <a:t>are </a:t>
            </a:r>
            <a:r>
              <a:rPr sz="2400" spc="-5" dirty="0">
                <a:latin typeface="Segoe UI"/>
                <a:cs typeface="Segoe UI"/>
              </a:rPr>
              <a:t>my own </a:t>
            </a:r>
            <a:r>
              <a:rPr sz="2400" dirty="0">
                <a:latin typeface="Segoe UI"/>
                <a:cs typeface="Segoe UI"/>
              </a:rPr>
              <a:t>and all </a:t>
            </a:r>
            <a:r>
              <a:rPr sz="2400" spc="-5" dirty="0">
                <a:latin typeface="Segoe UI"/>
                <a:cs typeface="Segoe UI"/>
              </a:rPr>
              <a:t>facts</a:t>
            </a:r>
            <a:r>
              <a:rPr sz="2400" spc="135" dirty="0">
                <a:latin typeface="Segoe UI"/>
                <a:cs typeface="Segoe UI"/>
              </a:rPr>
              <a:t> </a:t>
            </a:r>
            <a:r>
              <a:rPr sz="2400" spc="-15" dirty="0">
                <a:latin typeface="Segoe UI"/>
                <a:cs typeface="Segoe UI"/>
              </a:rPr>
              <a:t>are</a:t>
            </a:r>
            <a:endParaRPr sz="2400" dirty="0">
              <a:latin typeface="Segoe UI"/>
              <a:cs typeface="Segoe UI"/>
            </a:endParaRPr>
          </a:p>
          <a:p>
            <a:pPr marL="354965">
              <a:lnSpc>
                <a:spcPts val="2740"/>
              </a:lnSpc>
            </a:pPr>
            <a:r>
              <a:rPr sz="2400" spc="-10" dirty="0">
                <a:latin typeface="Segoe UI"/>
                <a:cs typeface="Segoe UI"/>
              </a:rPr>
              <a:t>based </a:t>
            </a:r>
            <a:r>
              <a:rPr sz="2400" dirty="0">
                <a:latin typeface="Segoe UI"/>
                <a:cs typeface="Segoe UI"/>
              </a:rPr>
              <a:t>on open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sources</a:t>
            </a:r>
            <a:endParaRPr sz="24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7257" y="702373"/>
            <a:ext cx="225425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Segoe UI"/>
                <a:cs typeface="Segoe UI"/>
              </a:rPr>
              <a:t>Questions?</a:t>
            </a:r>
            <a:endParaRPr sz="3600">
              <a:latin typeface="Segoe UI"/>
              <a:cs typeface="Segoe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7257" y="1678241"/>
            <a:ext cx="425831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Segoe UI"/>
                <a:cs typeface="Segoe UI"/>
                <a:hlinkClick r:id="rId2"/>
              </a:rPr>
              <a:t>christian.hansen@watchcom.no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9318001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5" dirty="0">
                <a:solidFill>
                  <a:srgbClr val="000000"/>
                </a:solidFill>
              </a:rPr>
              <a:t>Incident </a:t>
            </a:r>
            <a:r>
              <a:rPr sz="4400" spc="-15" dirty="0">
                <a:solidFill>
                  <a:srgbClr val="000000"/>
                </a:solidFill>
              </a:rPr>
              <a:t>Response</a:t>
            </a:r>
            <a:r>
              <a:rPr sz="4400" spc="-45" dirty="0">
                <a:solidFill>
                  <a:srgbClr val="000000"/>
                </a:solidFill>
              </a:rPr>
              <a:t> </a:t>
            </a:r>
            <a:r>
              <a:rPr sz="4400" spc="-25" dirty="0">
                <a:solidFill>
                  <a:srgbClr val="000000"/>
                </a:solidFill>
              </a:rPr>
              <a:t>Policy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63310"/>
            <a:ext cx="10893743" cy="3759362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95"/>
              </a:spcBef>
            </a:pPr>
            <a:r>
              <a:rPr sz="3200" spc="-5" dirty="0">
                <a:latin typeface="Segoe UI"/>
                <a:cs typeface="Segoe UI"/>
              </a:rPr>
              <a:t>Responsibility</a:t>
            </a:r>
            <a:endParaRPr sz="32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Who </a:t>
            </a:r>
            <a:r>
              <a:rPr sz="2400" spc="-10" dirty="0">
                <a:latin typeface="Segoe UI"/>
                <a:cs typeface="Segoe UI"/>
              </a:rPr>
              <a:t>makes </a:t>
            </a:r>
            <a:r>
              <a:rPr sz="2400" spc="-5" dirty="0">
                <a:latin typeface="Segoe UI"/>
                <a:cs typeface="Segoe UI"/>
              </a:rPr>
              <a:t>the</a:t>
            </a:r>
            <a:r>
              <a:rPr sz="2400" spc="-3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decisions?</a:t>
            </a:r>
            <a:endParaRPr sz="24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3200" spc="-5" dirty="0">
                <a:latin typeface="Segoe UI"/>
                <a:cs typeface="Segoe UI"/>
              </a:rPr>
              <a:t>Asset</a:t>
            </a:r>
            <a:r>
              <a:rPr sz="3200" spc="-20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Priority</a:t>
            </a:r>
            <a:endParaRPr sz="32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Which </a:t>
            </a:r>
            <a:r>
              <a:rPr sz="2400" spc="-10" dirty="0">
                <a:latin typeface="Segoe UI"/>
                <a:cs typeface="Segoe UI"/>
              </a:rPr>
              <a:t>systems </a:t>
            </a:r>
            <a:r>
              <a:rPr sz="2400" dirty="0">
                <a:latin typeface="Segoe UI"/>
                <a:cs typeface="Segoe UI"/>
              </a:rPr>
              <a:t>can be </a:t>
            </a:r>
            <a:r>
              <a:rPr sz="2400" spc="-10" dirty="0">
                <a:latin typeface="Segoe UI"/>
                <a:cs typeface="Segoe UI"/>
              </a:rPr>
              <a:t>taken</a:t>
            </a:r>
            <a:r>
              <a:rPr sz="2400" spc="-45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offline?</a:t>
            </a:r>
            <a:endParaRPr sz="24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Which </a:t>
            </a:r>
            <a:r>
              <a:rPr sz="2400" spc="-10" dirty="0">
                <a:latin typeface="Segoe UI"/>
                <a:cs typeface="Segoe UI"/>
              </a:rPr>
              <a:t>systems </a:t>
            </a:r>
            <a:r>
              <a:rPr sz="2400" dirty="0">
                <a:latin typeface="Segoe UI"/>
                <a:cs typeface="Segoe UI"/>
              </a:rPr>
              <a:t>can </a:t>
            </a:r>
            <a:r>
              <a:rPr sz="2400" spc="-5" dirty="0">
                <a:latin typeface="Segoe UI"/>
                <a:cs typeface="Segoe UI"/>
              </a:rPr>
              <a:t>absolutely </a:t>
            </a:r>
            <a:r>
              <a:rPr sz="2400" dirty="0">
                <a:latin typeface="Segoe UI"/>
                <a:cs typeface="Segoe UI"/>
              </a:rPr>
              <a:t>not be </a:t>
            </a:r>
            <a:r>
              <a:rPr sz="2400" spc="-10" dirty="0">
                <a:latin typeface="Segoe UI"/>
                <a:cs typeface="Segoe UI"/>
              </a:rPr>
              <a:t>taken</a:t>
            </a:r>
            <a:r>
              <a:rPr sz="2400" spc="-7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offline?</a:t>
            </a:r>
            <a:endParaRPr sz="24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00"/>
              </a:spcBef>
            </a:pPr>
            <a:r>
              <a:rPr sz="3200" spc="-5" dirty="0">
                <a:latin typeface="Segoe UI"/>
                <a:cs typeface="Segoe UI"/>
              </a:rPr>
              <a:t>Outside </a:t>
            </a:r>
            <a:r>
              <a:rPr sz="3200" spc="10" dirty="0">
                <a:latin typeface="Segoe UI"/>
                <a:cs typeface="Segoe UI"/>
              </a:rPr>
              <a:t>Experts </a:t>
            </a:r>
            <a:r>
              <a:rPr sz="3200" dirty="0">
                <a:latin typeface="Segoe UI"/>
                <a:cs typeface="Segoe UI"/>
              </a:rPr>
              <a:t>and</a:t>
            </a:r>
            <a:r>
              <a:rPr sz="3200" spc="-45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Agencies</a:t>
            </a:r>
            <a:endParaRPr sz="32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Who </a:t>
            </a:r>
            <a:r>
              <a:rPr sz="2400" dirty="0">
                <a:latin typeface="Segoe UI"/>
                <a:cs typeface="Segoe UI"/>
              </a:rPr>
              <a:t>you gonna</a:t>
            </a:r>
            <a:r>
              <a:rPr sz="2400" spc="-7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call?</a:t>
            </a:r>
          </a:p>
          <a:p>
            <a:pPr marL="697865" indent="-229235">
              <a:lnSpc>
                <a:spcPct val="100000"/>
              </a:lnSpc>
              <a:spcBef>
                <a:spcPts val="285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15" dirty="0">
                <a:latin typeface="Segoe UI"/>
                <a:cs typeface="Segoe UI"/>
              </a:rPr>
              <a:t>At </a:t>
            </a:r>
            <a:r>
              <a:rPr sz="2400" dirty="0">
                <a:latin typeface="Segoe UI"/>
                <a:cs typeface="Segoe UI"/>
              </a:rPr>
              <a:t>what point </a:t>
            </a:r>
            <a:r>
              <a:rPr sz="2400" spc="-5" dirty="0">
                <a:latin typeface="Segoe UI"/>
                <a:cs typeface="Segoe UI"/>
              </a:rPr>
              <a:t>is Law Enforcement</a:t>
            </a:r>
            <a:r>
              <a:rPr sz="2400" spc="-8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involved?</a:t>
            </a:r>
            <a:endParaRPr sz="24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712246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5" dirty="0">
                <a:solidFill>
                  <a:srgbClr val="000000"/>
                </a:solidFill>
              </a:rPr>
              <a:t>Incident </a:t>
            </a:r>
            <a:r>
              <a:rPr sz="4400" spc="-15" dirty="0">
                <a:solidFill>
                  <a:srgbClr val="000000"/>
                </a:solidFill>
              </a:rPr>
              <a:t>Response</a:t>
            </a:r>
            <a:r>
              <a:rPr sz="4400" spc="-35" dirty="0">
                <a:solidFill>
                  <a:srgbClr val="000000"/>
                </a:solidFill>
              </a:rPr>
              <a:t> </a:t>
            </a:r>
            <a:r>
              <a:rPr sz="4400" spc="-25" dirty="0">
                <a:solidFill>
                  <a:srgbClr val="000000"/>
                </a:solidFill>
              </a:rPr>
              <a:t>Policy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22913"/>
            <a:ext cx="10588943" cy="2402581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3200" spc="-5" dirty="0">
                <a:latin typeface="Segoe UI"/>
                <a:cs typeface="Segoe UI"/>
              </a:rPr>
              <a:t>As </a:t>
            </a:r>
            <a:r>
              <a:rPr sz="3200" dirty="0">
                <a:latin typeface="Segoe UI"/>
                <a:cs typeface="Segoe UI"/>
              </a:rPr>
              <a:t>an </a:t>
            </a:r>
            <a:r>
              <a:rPr sz="3200" spc="-5" dirty="0">
                <a:latin typeface="Segoe UI"/>
                <a:cs typeface="Segoe UI"/>
              </a:rPr>
              <a:t>employee, if </a:t>
            </a:r>
            <a:r>
              <a:rPr sz="3200" dirty="0">
                <a:latin typeface="Segoe UI"/>
                <a:cs typeface="Segoe UI"/>
              </a:rPr>
              <a:t>I </a:t>
            </a:r>
            <a:r>
              <a:rPr sz="3200" spc="-10" dirty="0">
                <a:latin typeface="Segoe UI"/>
                <a:cs typeface="Segoe UI"/>
              </a:rPr>
              <a:t>discover </a:t>
            </a:r>
            <a:r>
              <a:rPr sz="3200" dirty="0">
                <a:latin typeface="Segoe UI"/>
                <a:cs typeface="Segoe UI"/>
              </a:rPr>
              <a:t>an </a:t>
            </a:r>
            <a:r>
              <a:rPr sz="3200" spc="-5" dirty="0">
                <a:latin typeface="Segoe UI"/>
                <a:cs typeface="Segoe UI"/>
              </a:rPr>
              <a:t>incident, </a:t>
            </a:r>
            <a:r>
              <a:rPr sz="3200" dirty="0">
                <a:latin typeface="Segoe UI"/>
                <a:cs typeface="Segoe UI"/>
              </a:rPr>
              <a:t>what do I</a:t>
            </a:r>
            <a:r>
              <a:rPr sz="3200" spc="145" dirty="0">
                <a:latin typeface="Segoe UI"/>
                <a:cs typeface="Segoe UI"/>
              </a:rPr>
              <a:t> </a:t>
            </a:r>
            <a:r>
              <a:rPr sz="3200" dirty="0">
                <a:latin typeface="Segoe UI"/>
                <a:cs typeface="Segoe UI"/>
              </a:rPr>
              <a:t>do?</a:t>
            </a:r>
            <a:endParaRPr sz="32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3200" dirty="0">
                <a:latin typeface="Segoe UI"/>
                <a:cs typeface="Segoe UI"/>
              </a:rPr>
              <a:t>The </a:t>
            </a:r>
            <a:r>
              <a:rPr sz="3200" spc="-5" dirty="0">
                <a:latin typeface="Segoe UI"/>
                <a:cs typeface="Segoe UI"/>
              </a:rPr>
              <a:t>policy must include information</a:t>
            </a:r>
            <a:r>
              <a:rPr sz="3200" spc="85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on</a:t>
            </a:r>
            <a:endParaRPr sz="32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Chain </a:t>
            </a:r>
            <a:r>
              <a:rPr sz="2400" spc="-20" dirty="0">
                <a:latin typeface="Segoe UI"/>
                <a:cs typeface="Segoe UI"/>
              </a:rPr>
              <a:t>of</a:t>
            </a:r>
            <a:r>
              <a:rPr sz="2400" spc="-6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escalation</a:t>
            </a:r>
            <a:endParaRPr sz="24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How </a:t>
            </a:r>
            <a:r>
              <a:rPr sz="2400" spc="-20" dirty="0">
                <a:latin typeface="Segoe UI"/>
                <a:cs typeface="Segoe UI"/>
              </a:rPr>
              <a:t>to </a:t>
            </a:r>
            <a:r>
              <a:rPr sz="2400" spc="-10" dirty="0">
                <a:latin typeface="Segoe UI"/>
                <a:cs typeface="Segoe UI"/>
              </a:rPr>
              <a:t>prevent </a:t>
            </a:r>
            <a:r>
              <a:rPr sz="2400" spc="5" dirty="0">
                <a:latin typeface="Segoe UI"/>
                <a:cs typeface="Segoe UI"/>
              </a:rPr>
              <a:t>further</a:t>
            </a:r>
            <a:r>
              <a:rPr sz="2400" spc="-1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damage</a:t>
            </a:r>
            <a:endParaRPr sz="24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How </a:t>
            </a:r>
            <a:r>
              <a:rPr sz="2400" spc="-20" dirty="0">
                <a:latin typeface="Segoe UI"/>
                <a:cs typeface="Segoe UI"/>
              </a:rPr>
              <a:t>to </a:t>
            </a:r>
            <a:r>
              <a:rPr sz="2400" dirty="0">
                <a:latin typeface="Segoe UI"/>
                <a:cs typeface="Segoe UI"/>
              </a:rPr>
              <a:t>preserve evidence </a:t>
            </a:r>
            <a:r>
              <a:rPr sz="2400" spc="-5" dirty="0">
                <a:latin typeface="Segoe UI"/>
                <a:cs typeface="Segoe UI"/>
              </a:rPr>
              <a:t>until the </a:t>
            </a:r>
            <a:r>
              <a:rPr sz="2400" spc="-10" dirty="0">
                <a:latin typeface="Segoe UI"/>
                <a:cs typeface="Segoe UI"/>
              </a:rPr>
              <a:t>Response </a:t>
            </a:r>
            <a:r>
              <a:rPr sz="2400" spc="-45" dirty="0">
                <a:latin typeface="Segoe UI"/>
                <a:cs typeface="Segoe UI"/>
              </a:rPr>
              <a:t>Team </a:t>
            </a:r>
            <a:r>
              <a:rPr sz="2400" dirty="0">
                <a:latin typeface="Segoe UI"/>
                <a:cs typeface="Segoe UI"/>
              </a:rPr>
              <a:t>can </a:t>
            </a:r>
            <a:r>
              <a:rPr sz="2400" spc="-15" dirty="0">
                <a:latin typeface="Segoe UI"/>
                <a:cs typeface="Segoe UI"/>
              </a:rPr>
              <a:t>take</a:t>
            </a:r>
            <a:r>
              <a:rPr sz="2400" spc="-7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over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6" y="702373"/>
            <a:ext cx="7312344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5" dirty="0">
                <a:solidFill>
                  <a:srgbClr val="000000"/>
                </a:solidFill>
              </a:rPr>
              <a:t>Incident </a:t>
            </a:r>
            <a:r>
              <a:rPr sz="4400" spc="-15" dirty="0">
                <a:solidFill>
                  <a:srgbClr val="000000"/>
                </a:solidFill>
              </a:rPr>
              <a:t>Response</a:t>
            </a:r>
            <a:r>
              <a:rPr sz="4400" spc="-55" dirty="0">
                <a:solidFill>
                  <a:srgbClr val="000000"/>
                </a:solidFill>
              </a:rPr>
              <a:t> </a:t>
            </a:r>
            <a:r>
              <a:rPr sz="4400" spc="-95" dirty="0">
                <a:solidFill>
                  <a:srgbClr val="000000"/>
                </a:solidFill>
              </a:rPr>
              <a:t>Team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63310"/>
            <a:ext cx="10969944" cy="3202800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Many </a:t>
            </a:r>
            <a:r>
              <a:rPr sz="3200" spc="-5" dirty="0">
                <a:latin typeface="Segoe UI"/>
                <a:cs typeface="Segoe UI"/>
              </a:rPr>
              <a:t>names </a:t>
            </a:r>
            <a:r>
              <a:rPr sz="3200" dirty="0">
                <a:latin typeface="Segoe UI"/>
                <a:cs typeface="Segoe UI"/>
              </a:rPr>
              <a:t>and </a:t>
            </a:r>
            <a:r>
              <a:rPr sz="3200" spc="-5" dirty="0">
                <a:latin typeface="Segoe UI"/>
                <a:cs typeface="Segoe UI"/>
              </a:rPr>
              <a:t>definitions </a:t>
            </a:r>
            <a:r>
              <a:rPr sz="3200" dirty="0">
                <a:latin typeface="Segoe UI"/>
                <a:cs typeface="Segoe UI"/>
              </a:rPr>
              <a:t>– </a:t>
            </a:r>
            <a:r>
              <a:rPr sz="3200" dirty="0" smtClean="0">
                <a:latin typeface="Segoe UI"/>
                <a:cs typeface="Segoe UI"/>
              </a:rPr>
              <a:t>the </a:t>
            </a:r>
            <a:r>
              <a:rPr sz="3200" spc="-5" dirty="0">
                <a:latin typeface="Segoe UI"/>
                <a:cs typeface="Segoe UI"/>
              </a:rPr>
              <a:t>same </a:t>
            </a:r>
            <a:r>
              <a:rPr sz="3200" dirty="0">
                <a:latin typeface="Segoe UI"/>
                <a:cs typeface="Segoe UI"/>
              </a:rPr>
              <a:t>principles apply </a:t>
            </a:r>
            <a:r>
              <a:rPr sz="3200" spc="-10" dirty="0">
                <a:latin typeface="Segoe UI"/>
                <a:cs typeface="Segoe UI"/>
              </a:rPr>
              <a:t>to </a:t>
            </a:r>
            <a:r>
              <a:rPr sz="3200" dirty="0">
                <a:latin typeface="Segoe UI"/>
                <a:cs typeface="Segoe UI"/>
              </a:rPr>
              <a:t>all </a:t>
            </a:r>
            <a:r>
              <a:rPr sz="3200" spc="-25" dirty="0">
                <a:latin typeface="Segoe UI"/>
                <a:cs typeface="Segoe UI"/>
              </a:rPr>
              <a:t>of </a:t>
            </a:r>
            <a:r>
              <a:rPr sz="3200" dirty="0">
                <a:latin typeface="Segoe UI"/>
                <a:cs typeface="Segoe UI"/>
              </a:rPr>
              <a:t>them</a:t>
            </a:r>
            <a:r>
              <a:rPr sz="3200" spc="130" dirty="0">
                <a:latin typeface="Segoe UI"/>
                <a:cs typeface="Segoe UI"/>
              </a:rPr>
              <a:t> </a:t>
            </a:r>
            <a:r>
              <a:rPr sz="1100" spc="-5" dirty="0">
                <a:latin typeface="Segoe UI"/>
                <a:cs typeface="Segoe UI"/>
              </a:rPr>
              <a:t>(IMO)</a:t>
            </a:r>
            <a:endParaRPr sz="1100" dirty="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400" spc="-45" dirty="0">
                <a:latin typeface="Segoe UI"/>
                <a:cs typeface="Segoe UI"/>
              </a:rPr>
              <a:t>IRT, </a:t>
            </a:r>
            <a:r>
              <a:rPr sz="2400" spc="-35" dirty="0">
                <a:latin typeface="Segoe UI"/>
                <a:cs typeface="Segoe UI"/>
              </a:rPr>
              <a:t>SIRT, CERT, </a:t>
            </a:r>
            <a:r>
              <a:rPr sz="2400" spc="-25" dirty="0">
                <a:latin typeface="Segoe UI"/>
                <a:cs typeface="Segoe UI"/>
              </a:rPr>
              <a:t>CSIRT... </a:t>
            </a:r>
            <a:r>
              <a:rPr sz="2400" spc="-10" dirty="0">
                <a:latin typeface="Segoe UI"/>
                <a:cs typeface="Segoe UI"/>
              </a:rPr>
              <a:t>(Response </a:t>
            </a:r>
            <a:r>
              <a:rPr sz="2400" spc="-50" dirty="0">
                <a:latin typeface="Segoe UI"/>
                <a:cs typeface="Segoe UI"/>
              </a:rPr>
              <a:t>Team </a:t>
            </a:r>
            <a:r>
              <a:rPr sz="2400" dirty="0">
                <a:latin typeface="Segoe UI"/>
                <a:cs typeface="Segoe UI"/>
              </a:rPr>
              <a:t>being </a:t>
            </a:r>
            <a:r>
              <a:rPr sz="2400" spc="-5" dirty="0">
                <a:latin typeface="Segoe UI"/>
                <a:cs typeface="Segoe UI"/>
              </a:rPr>
              <a:t>the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key)</a:t>
            </a:r>
            <a:endParaRPr sz="24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10" dirty="0">
                <a:latin typeface="Segoe UI"/>
                <a:cs typeface="Segoe UI"/>
              </a:rPr>
              <a:t>Permanent</a:t>
            </a: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5" dirty="0">
                <a:latin typeface="Segoe UI"/>
                <a:cs typeface="Segoe UI"/>
              </a:rPr>
              <a:t>Virtual</a:t>
            </a: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Hybrid</a:t>
            </a:r>
            <a:endParaRPr sz="32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639794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35" dirty="0">
                <a:solidFill>
                  <a:srgbClr val="000000"/>
                </a:solidFill>
              </a:rPr>
              <a:t>Red </a:t>
            </a:r>
            <a:r>
              <a:rPr sz="4400" spc="-95" dirty="0">
                <a:solidFill>
                  <a:srgbClr val="000000"/>
                </a:solidFill>
              </a:rPr>
              <a:t>Team </a:t>
            </a:r>
            <a:r>
              <a:rPr sz="4400" dirty="0">
                <a:solidFill>
                  <a:srgbClr val="000000"/>
                </a:solidFill>
              </a:rPr>
              <a:t>– </a:t>
            </a:r>
            <a:r>
              <a:rPr sz="4400" spc="-5" dirty="0">
                <a:solidFill>
                  <a:srgbClr val="000000"/>
                </a:solidFill>
              </a:rPr>
              <a:t>Blue</a:t>
            </a:r>
            <a:r>
              <a:rPr sz="4400" spc="85" dirty="0">
                <a:solidFill>
                  <a:srgbClr val="000000"/>
                </a:solidFill>
              </a:rPr>
              <a:t> </a:t>
            </a:r>
            <a:r>
              <a:rPr sz="4400" spc="-100" dirty="0">
                <a:solidFill>
                  <a:srgbClr val="000000"/>
                </a:solidFill>
              </a:rPr>
              <a:t>Team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22913"/>
            <a:ext cx="10969943" cy="2253822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10" dirty="0">
                <a:latin typeface="Segoe UI"/>
                <a:cs typeface="Segoe UI"/>
              </a:rPr>
              <a:t>Derived from </a:t>
            </a:r>
            <a:r>
              <a:rPr sz="3200" spc="5" dirty="0">
                <a:latin typeface="Segoe UI"/>
                <a:cs typeface="Segoe UI"/>
              </a:rPr>
              <a:t>military</a:t>
            </a:r>
            <a:r>
              <a:rPr sz="3200" spc="40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wargames</a:t>
            </a:r>
            <a:endParaRPr sz="32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A </a:t>
            </a:r>
            <a:r>
              <a:rPr sz="3200" spc="-5" dirty="0">
                <a:latin typeface="Segoe UI"/>
                <a:cs typeface="Segoe UI"/>
              </a:rPr>
              <a:t>simulated attack </a:t>
            </a:r>
            <a:r>
              <a:rPr sz="3200" dirty="0">
                <a:latin typeface="Segoe UI"/>
                <a:cs typeface="Segoe UI"/>
              </a:rPr>
              <a:t>using security specialists</a:t>
            </a:r>
            <a:endParaRPr sz="32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The </a:t>
            </a:r>
            <a:r>
              <a:rPr sz="3200" spc="-5" dirty="0">
                <a:latin typeface="Segoe UI"/>
                <a:cs typeface="Segoe UI"/>
              </a:rPr>
              <a:t>Incident </a:t>
            </a:r>
            <a:r>
              <a:rPr sz="3200" spc="-10" dirty="0">
                <a:latin typeface="Segoe UI"/>
                <a:cs typeface="Segoe UI"/>
              </a:rPr>
              <a:t>Response </a:t>
            </a:r>
            <a:r>
              <a:rPr sz="3200" spc="-60" dirty="0">
                <a:latin typeface="Segoe UI"/>
                <a:cs typeface="Segoe UI"/>
              </a:rPr>
              <a:t>Team </a:t>
            </a:r>
            <a:r>
              <a:rPr sz="3200" dirty="0">
                <a:latin typeface="Segoe UI"/>
                <a:cs typeface="Segoe UI"/>
              </a:rPr>
              <a:t>defends the </a:t>
            </a:r>
            <a:r>
              <a:rPr sz="3200" spc="-5" dirty="0">
                <a:latin typeface="Segoe UI"/>
                <a:cs typeface="Segoe UI"/>
              </a:rPr>
              <a:t>system </a:t>
            </a:r>
            <a:r>
              <a:rPr sz="3200" spc="-10" dirty="0">
                <a:latin typeface="Segoe UI"/>
                <a:cs typeface="Segoe UI"/>
              </a:rPr>
              <a:t>from </a:t>
            </a:r>
            <a:r>
              <a:rPr sz="3200" dirty="0">
                <a:latin typeface="Segoe UI"/>
                <a:cs typeface="Segoe UI"/>
              </a:rPr>
              <a:t>the</a:t>
            </a:r>
            <a:r>
              <a:rPr sz="3200" spc="-45" dirty="0">
                <a:latin typeface="Segoe UI"/>
                <a:cs typeface="Segoe UI"/>
              </a:rPr>
              <a:t> </a:t>
            </a:r>
            <a:r>
              <a:rPr sz="3200" dirty="0">
                <a:latin typeface="Segoe UI"/>
                <a:cs typeface="Segoe UI"/>
              </a:rPr>
              <a:t>attack</a:t>
            </a:r>
            <a:endParaRPr sz="3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Words>1468</Words>
  <Application>Microsoft Office PowerPoint</Application>
  <PresentationFormat>Geniş ekran</PresentationFormat>
  <Paragraphs>333</Paragraphs>
  <Slides>56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56</vt:i4>
      </vt:variant>
    </vt:vector>
  </HeadingPairs>
  <TitlesOfParts>
    <vt:vector size="63" baseType="lpstr">
      <vt:lpstr>Calibri</vt:lpstr>
      <vt:lpstr>Arial</vt:lpstr>
      <vt:lpstr>Times New Roman</vt:lpstr>
      <vt:lpstr>Sitka Small</vt:lpstr>
      <vt:lpstr>Courier New</vt:lpstr>
      <vt:lpstr>Segoe UI</vt:lpstr>
      <vt:lpstr>Office Theme</vt:lpstr>
      <vt:lpstr>PowerPoint Sunusu</vt:lpstr>
      <vt:lpstr>Outline</vt:lpstr>
      <vt:lpstr>Who does this?</vt:lpstr>
      <vt:lpstr>Incident Response</vt:lpstr>
      <vt:lpstr>Incident Management</vt:lpstr>
      <vt:lpstr>Incident Response Policy</vt:lpstr>
      <vt:lpstr>Incident Response Policy</vt:lpstr>
      <vt:lpstr>Incident Response Team</vt:lpstr>
      <vt:lpstr>Red Team – Blue Team</vt:lpstr>
      <vt:lpstr>Incident Response Procedures</vt:lpstr>
      <vt:lpstr>Detect</vt:lpstr>
      <vt:lpstr>Respond</vt:lpstr>
      <vt:lpstr>Respond (2)</vt:lpstr>
      <vt:lpstr>Recover</vt:lpstr>
      <vt:lpstr>Digital Forensics</vt:lpstr>
      <vt:lpstr>Digital Forensics in Court</vt:lpstr>
      <vt:lpstr>Digital Forensics</vt:lpstr>
      <vt:lpstr>PowerPoint Sunusu</vt:lpstr>
      <vt:lpstr>Forensic Investigation Process</vt:lpstr>
      <vt:lpstr>At the Crime Scene</vt:lpstr>
      <vt:lpstr>Basic Scientific Principles</vt:lpstr>
      <vt:lpstr>Evidence Location</vt:lpstr>
      <vt:lpstr>Dealing with Evidence</vt:lpstr>
      <vt:lpstr>Admissible Evidence</vt:lpstr>
      <vt:lpstr>Evidence Categories</vt:lpstr>
      <vt:lpstr>Evidence Categories</vt:lpstr>
      <vt:lpstr>Finding Evidence</vt:lpstr>
      <vt:lpstr>Finding Evidence</vt:lpstr>
      <vt:lpstr>Hidden Files</vt:lpstr>
      <vt:lpstr>Locating Hidden Files</vt:lpstr>
      <vt:lpstr>Changing File Extensions</vt:lpstr>
      <vt:lpstr>Discovering Changed File Extensions</vt:lpstr>
      <vt:lpstr>File Signatures</vt:lpstr>
      <vt:lpstr>Obscure File Names</vt:lpstr>
      <vt:lpstr>File Names not an Issue</vt:lpstr>
      <vt:lpstr>Steganography</vt:lpstr>
      <vt:lpstr>Steganography Example</vt:lpstr>
      <vt:lpstr>Discovering Steganography</vt:lpstr>
      <vt:lpstr>Encrypted Files</vt:lpstr>
      <vt:lpstr>“Breaking” Encryption</vt:lpstr>
      <vt:lpstr>Unencrypted data – the arrest of Ross Ulbricht</vt:lpstr>
      <vt:lpstr>Brute force (?) – San Bernadino case</vt:lpstr>
      <vt:lpstr>Exploit weaknesses</vt:lpstr>
      <vt:lpstr>Deleting Files</vt:lpstr>
      <vt:lpstr>How does the System Delete Files?</vt:lpstr>
      <vt:lpstr>Reclaiming Deleted Files</vt:lpstr>
      <vt:lpstr>Reclaiming Overwritten Files</vt:lpstr>
      <vt:lpstr>Metadata</vt:lpstr>
      <vt:lpstr>Using Metadata</vt:lpstr>
      <vt:lpstr>Metadata Example</vt:lpstr>
      <vt:lpstr>Metadata Example</vt:lpstr>
      <vt:lpstr>Metadata Example</vt:lpstr>
      <vt:lpstr>Metadata Example 2</vt:lpstr>
      <vt:lpstr>It’s not all theory – if you want to learn more…</vt:lpstr>
      <vt:lpstr>/&gt; whoami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 Me If You Can</dc:title>
  <dc:creator>Christian August Holm Hansen</dc:creator>
  <cp:lastModifiedBy>Furkan Gözükara</cp:lastModifiedBy>
  <cp:revision>5</cp:revision>
  <dcterms:created xsi:type="dcterms:W3CDTF">2020-10-05T07:21:20Z</dcterms:created>
  <dcterms:modified xsi:type="dcterms:W3CDTF">2020-11-28T19:10:30Z</dcterms:modified>
</cp:coreProperties>
</file>